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5" r:id="rId1"/>
  </p:sldMasterIdLst>
  <p:notesMasterIdLst>
    <p:notesMasterId r:id="rId4"/>
  </p:notesMasterIdLst>
  <p:sldIdLst>
    <p:sldId id="256" r:id="rId2"/>
    <p:sldId id="258"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3" pos="3863" userDrawn="1">
          <p15:clr>
            <a:srgbClr val="A4A3A4"/>
          </p15:clr>
        </p15:guide>
        <p15:guide id="4" pos="40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66" y="-450"/>
      </p:cViewPr>
      <p:guideLst>
        <p:guide orient="horz" pos="2160"/>
        <p:guide pos="3863"/>
        <p:guide pos="408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8FDFD15-3459-42AD-B698-1F8C1DABEFB7}" type="datetimeFigureOut">
              <a:rPr kumimoji="1" lang="ja-JP" altLang="en-US" smtClean="0"/>
              <a:t>2022/11/15</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5DAC787-AE10-4E54-A063-EC8AD23646FA}" type="slidenum">
              <a:rPr kumimoji="1" lang="ja-JP" altLang="en-US" smtClean="0"/>
              <a:t>‹#›</a:t>
            </a:fld>
            <a:endParaRPr kumimoji="1" lang="ja-JP" altLang="en-US"/>
          </a:p>
        </p:txBody>
      </p:sp>
    </p:spTree>
    <p:extLst>
      <p:ext uri="{BB962C8B-B14F-4D97-AF65-F5344CB8AC3E}">
        <p14:creationId xmlns:p14="http://schemas.microsoft.com/office/powerpoint/2010/main" val="3947492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D4263C-E21C-4F63-8EE0-B60ED73517C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53643D8-3D61-4077-B700-A20F526443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7AFDFCC-3C3F-4218-A86C-18379732F333}"/>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5" name="フッター プレースホルダー 4">
            <a:extLst>
              <a:ext uri="{FF2B5EF4-FFF2-40B4-BE49-F238E27FC236}">
                <a16:creationId xmlns:a16="http://schemas.microsoft.com/office/drawing/2014/main" id="{AD0DA1C0-144D-4063-9C9E-1CC72C6FB7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7FD17C-FE3C-402D-A063-CA4A2F1DF506}"/>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96549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2972A6-976C-45EF-81CF-616DADAF401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A0C04DE-DAAE-47FD-8E35-2CE5D9C1271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08C339-AE67-49E7-825B-A54959DF77AA}"/>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5" name="フッター プレースホルダー 4">
            <a:extLst>
              <a:ext uri="{FF2B5EF4-FFF2-40B4-BE49-F238E27FC236}">
                <a16:creationId xmlns:a16="http://schemas.microsoft.com/office/drawing/2014/main" id="{CAC34067-CBEA-4F5D-AA04-16D04ECEF5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03B8A2-997E-447F-A0D0-216D57BD9431}"/>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366540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54A16A7-7002-4697-986E-FFFCB2A1ACD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4512D8-E2F8-44C1-9645-3DF4E775182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0250EC-E950-4FFC-8A66-B32E995D8BCD}"/>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5" name="フッター プレースホルダー 4">
            <a:extLst>
              <a:ext uri="{FF2B5EF4-FFF2-40B4-BE49-F238E27FC236}">
                <a16:creationId xmlns:a16="http://schemas.microsoft.com/office/drawing/2014/main" id="{EFB3DF5C-4AD5-4C66-A42C-50046BD2D5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2B8242-50F7-4290-A17B-F73287CCD1B5}"/>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1347266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23F6CF-2C31-4403-9D9A-4C3AA93A59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B832E47-A831-4C0E-A4CA-7DD17732347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8330A0-4B8C-4E42-8895-00F62510AC8F}"/>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5" name="フッター プレースホルダー 4">
            <a:extLst>
              <a:ext uri="{FF2B5EF4-FFF2-40B4-BE49-F238E27FC236}">
                <a16:creationId xmlns:a16="http://schemas.microsoft.com/office/drawing/2014/main" id="{D2F5998D-324D-4D56-B07F-886D78F17F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03AAB9-C0D9-4ABF-BF68-7784D00D508B}"/>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339424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F84C56-DFDD-4910-AA9A-E872F39BC4C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3F30CAB-DFEF-4913-BE80-CB25CABF71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2215FF8-A6C0-4B76-AC21-A9FC102228F8}"/>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5" name="フッター プレースホルダー 4">
            <a:extLst>
              <a:ext uri="{FF2B5EF4-FFF2-40B4-BE49-F238E27FC236}">
                <a16:creationId xmlns:a16="http://schemas.microsoft.com/office/drawing/2014/main" id="{04811119-F96E-4359-966E-1C0CE3A659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A2E8F9-D7FE-44E6-B938-0E59B5AEC0EC}"/>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60643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9671C2-5269-4CE8-86B5-A8C260906C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D7CD4B-BA16-479C-8987-C5FA2BE4D0D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F28A9B8-7132-4489-9E53-23BEE2091DE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BEF1824-71B1-4358-9D06-20FBB4460452}"/>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6" name="フッター プレースホルダー 5">
            <a:extLst>
              <a:ext uri="{FF2B5EF4-FFF2-40B4-BE49-F238E27FC236}">
                <a16:creationId xmlns:a16="http://schemas.microsoft.com/office/drawing/2014/main" id="{D4D4E666-9B36-4067-91F9-27785004EC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5BFBD93-ABDE-4B52-9CC3-9CA9A3F993A2}"/>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3453586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420349-9412-4D83-9EF2-E8BC3ACDE85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09D7EFF-89DC-4ABE-B2D8-E99CE4BECF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09D268C-E089-44A5-BB66-A567B481F3A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96FEE7D-325C-4626-B720-5AE4376584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F6F913-D1BE-4D42-8BE2-9E26308B79A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00062ED-0EA0-4D7C-BD95-8E2D341207F5}"/>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8" name="フッター プレースホルダー 7">
            <a:extLst>
              <a:ext uri="{FF2B5EF4-FFF2-40B4-BE49-F238E27FC236}">
                <a16:creationId xmlns:a16="http://schemas.microsoft.com/office/drawing/2014/main" id="{8AA2DF54-1B17-484C-BD55-9A4725E2075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F83111-DFAA-40CD-8621-F9E74920DD0B}"/>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209402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5CCDBB-8646-438D-B08F-88363C5DEF0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6D8162E-FECA-40FC-807C-51D594C792AA}"/>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4" name="フッター プレースホルダー 3">
            <a:extLst>
              <a:ext uri="{FF2B5EF4-FFF2-40B4-BE49-F238E27FC236}">
                <a16:creationId xmlns:a16="http://schemas.microsoft.com/office/drawing/2014/main" id="{F73753E3-A745-48A5-A465-BDD9AD38E41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95F7D2A-BB9C-4D3F-BB41-C35F2B2C1234}"/>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1136467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33D216A-EB14-458D-AD97-B393D2755C1E}"/>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3" name="フッター プレースホルダー 2">
            <a:extLst>
              <a:ext uri="{FF2B5EF4-FFF2-40B4-BE49-F238E27FC236}">
                <a16:creationId xmlns:a16="http://schemas.microsoft.com/office/drawing/2014/main" id="{35E05B41-EE7F-433E-A595-AD97C3A0489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F567A84-FF2B-4553-9562-0E6E9A7FABD7}"/>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245386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A6C9D8-691A-47E5-8E69-21A3583CDB0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DA6DA9-F26A-4001-8244-522F826203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BAF8B1-EECF-4ED8-BAEC-84551A0475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B9C4FF-D2D3-4A3A-8E6C-F0228CCD3BE8}"/>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6" name="フッター プレースホルダー 5">
            <a:extLst>
              <a:ext uri="{FF2B5EF4-FFF2-40B4-BE49-F238E27FC236}">
                <a16:creationId xmlns:a16="http://schemas.microsoft.com/office/drawing/2014/main" id="{26FC159D-9810-4E32-9C09-4017C53B92E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3CFEC2-7CDF-49EE-A738-FAB506608A12}"/>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168820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7D00-919C-4877-BFAC-CB3888DA2F1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6FD4D35-FFDA-428F-9E61-1E099860F3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4680647-83DF-4A7C-B5CF-57294B2C4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5F8F780-6718-497B-A66C-8CD601AB640E}"/>
              </a:ext>
            </a:extLst>
          </p:cNvPr>
          <p:cNvSpPr>
            <a:spLocks noGrp="1"/>
          </p:cNvSpPr>
          <p:nvPr>
            <p:ph type="dt" sz="half" idx="10"/>
          </p:nvPr>
        </p:nvSpPr>
        <p:spPr/>
        <p:txBody>
          <a:bodyPr/>
          <a:lstStyle/>
          <a:p>
            <a:fld id="{A7BC2224-739F-4B27-AC2E-79FEEE7B631C}" type="datetimeFigureOut">
              <a:rPr kumimoji="1" lang="ja-JP" altLang="en-US" smtClean="0"/>
              <a:t>2022/11/15</a:t>
            </a:fld>
            <a:endParaRPr kumimoji="1" lang="ja-JP" altLang="en-US"/>
          </a:p>
        </p:txBody>
      </p:sp>
      <p:sp>
        <p:nvSpPr>
          <p:cNvPr id="6" name="フッター プレースホルダー 5">
            <a:extLst>
              <a:ext uri="{FF2B5EF4-FFF2-40B4-BE49-F238E27FC236}">
                <a16:creationId xmlns:a16="http://schemas.microsoft.com/office/drawing/2014/main" id="{50AFD568-49D9-4AC8-BC65-FF4BAC5BA422}"/>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1EE38B2B-183D-4468-A75A-B7E27038DBA9}"/>
              </a:ext>
            </a:extLst>
          </p:cNvPr>
          <p:cNvSpPr>
            <a:spLocks noGrp="1"/>
          </p:cNvSpPr>
          <p:nvPr>
            <p:ph type="sldNum" sz="quarter" idx="12"/>
          </p:nvPr>
        </p:nvSpPr>
        <p:spPr/>
        <p:txBody>
          <a:body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323088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DAA1D41-6793-40BF-B7D0-F440FBAD07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C77E69-07D1-4ABA-9F8E-A8B855D8A8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B99B36-F106-439F-AB9E-3600F305E9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BC2224-739F-4B27-AC2E-79FEEE7B631C}" type="datetimeFigureOut">
              <a:rPr kumimoji="1" lang="ja-JP" altLang="en-US" smtClean="0"/>
              <a:t>2022/11/15</a:t>
            </a:fld>
            <a:endParaRPr kumimoji="1" lang="ja-JP" altLang="en-US"/>
          </a:p>
        </p:txBody>
      </p:sp>
      <p:sp>
        <p:nvSpPr>
          <p:cNvPr id="5" name="フッター プレースホルダー 4">
            <a:extLst>
              <a:ext uri="{FF2B5EF4-FFF2-40B4-BE49-F238E27FC236}">
                <a16:creationId xmlns:a16="http://schemas.microsoft.com/office/drawing/2014/main" id="{25CCEF07-5904-40B1-87BA-469F969935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74A5574-66E9-44F9-B70A-E864C05697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B4436-401B-45D9-9634-FC07979214FA}" type="slidenum">
              <a:rPr kumimoji="1" lang="ja-JP" altLang="en-US" smtClean="0"/>
              <a:t>‹#›</a:t>
            </a:fld>
            <a:endParaRPr kumimoji="1" lang="ja-JP" altLang="en-US"/>
          </a:p>
        </p:txBody>
      </p:sp>
    </p:spTree>
    <p:extLst>
      <p:ext uri="{BB962C8B-B14F-4D97-AF65-F5344CB8AC3E}">
        <p14:creationId xmlns:p14="http://schemas.microsoft.com/office/powerpoint/2010/main" val="1548302957"/>
      </p:ext>
    </p:extLst>
  </p:cSld>
  <p:clrMap bg1="lt1" tx1="dk1" bg2="lt2" tx2="dk2" accent1="accent1" accent2="accent2" accent3="accent3" accent4="accent4" accent5="accent5" accent6="accent6" hlink="hlink" folHlink="folHlink"/>
  <p:sldLayoutIdLst>
    <p:sldLayoutId id="2147484146" r:id="rId1"/>
    <p:sldLayoutId id="2147484147" r:id="rId2"/>
    <p:sldLayoutId id="2147484148" r:id="rId3"/>
    <p:sldLayoutId id="2147484149" r:id="rId4"/>
    <p:sldLayoutId id="2147484150" r:id="rId5"/>
    <p:sldLayoutId id="2147484151" r:id="rId6"/>
    <p:sldLayoutId id="2147484152" r:id="rId7"/>
    <p:sldLayoutId id="2147484153" r:id="rId8"/>
    <p:sldLayoutId id="2147484154" r:id="rId9"/>
    <p:sldLayoutId id="2147484155" r:id="rId10"/>
    <p:sldLayoutId id="214748415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F88F73A7-6B47-436B-B957-D5915D8F281D}"/>
              </a:ext>
            </a:extLst>
          </p:cNvPr>
          <p:cNvSpPr/>
          <p:nvPr/>
        </p:nvSpPr>
        <p:spPr>
          <a:xfrm>
            <a:off x="88028" y="50096"/>
            <a:ext cx="6039633" cy="110799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44EFCADE-3636-4B1A-AE13-A656553FB9D0}"/>
              </a:ext>
            </a:extLst>
          </p:cNvPr>
          <p:cNvSpPr/>
          <p:nvPr/>
        </p:nvSpPr>
        <p:spPr>
          <a:xfrm>
            <a:off x="6277828" y="1776899"/>
            <a:ext cx="5858636" cy="174599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1A1C1210-6692-4AC7-959A-F91CBAAD4181}"/>
              </a:ext>
            </a:extLst>
          </p:cNvPr>
          <p:cNvSpPr/>
          <p:nvPr/>
        </p:nvSpPr>
        <p:spPr>
          <a:xfrm>
            <a:off x="6277828" y="69440"/>
            <a:ext cx="5858636" cy="151806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96138512-F587-4C52-8F66-02B6AF7DCF1D}"/>
              </a:ext>
            </a:extLst>
          </p:cNvPr>
          <p:cNvSpPr/>
          <p:nvPr/>
        </p:nvSpPr>
        <p:spPr>
          <a:xfrm>
            <a:off x="49927" y="3599921"/>
            <a:ext cx="6126649" cy="1396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989F11B0-C68C-4E93-BC6F-A563A800B9F2}"/>
              </a:ext>
            </a:extLst>
          </p:cNvPr>
          <p:cNvSpPr/>
          <p:nvPr/>
        </p:nvSpPr>
        <p:spPr>
          <a:xfrm>
            <a:off x="37403" y="5128012"/>
            <a:ext cx="6112351" cy="16273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E9264399-1F80-4E85-AFB1-F761200CE86B}"/>
              </a:ext>
            </a:extLst>
          </p:cNvPr>
          <p:cNvSpPr/>
          <p:nvPr/>
        </p:nvSpPr>
        <p:spPr>
          <a:xfrm>
            <a:off x="37403" y="1523519"/>
            <a:ext cx="6134446" cy="193157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267EA5EE-A923-40C4-8093-AE35188DF314}"/>
              </a:ext>
            </a:extLst>
          </p:cNvPr>
          <p:cNvSpPr/>
          <p:nvPr/>
        </p:nvSpPr>
        <p:spPr>
          <a:xfrm>
            <a:off x="6272294" y="4719741"/>
            <a:ext cx="5868534" cy="2035603"/>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0434BA37-2D3A-4926-99D3-C403BD6BA05A}"/>
              </a:ext>
            </a:extLst>
          </p:cNvPr>
          <p:cNvSpPr/>
          <p:nvPr/>
        </p:nvSpPr>
        <p:spPr>
          <a:xfrm>
            <a:off x="1390855" y="102656"/>
            <a:ext cx="1213688" cy="100062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7">
            <a:extLst>
              <a:ext uri="{FF2B5EF4-FFF2-40B4-BE49-F238E27FC236}">
                <a16:creationId xmlns:a16="http://schemas.microsoft.com/office/drawing/2014/main" id="{DB4194A6-5511-4CEA-8784-02D22C915F58}"/>
              </a:ext>
            </a:extLst>
          </p:cNvPr>
          <p:cNvGraphicFramePr>
            <a:graphicFrameLocks noGrp="1"/>
          </p:cNvGraphicFramePr>
          <p:nvPr>
            <p:extLst>
              <p:ext uri="{D42A27DB-BD31-4B8C-83A1-F6EECF244321}">
                <p14:modId xmlns:p14="http://schemas.microsoft.com/office/powerpoint/2010/main" val="3918967689"/>
              </p:ext>
            </p:extLst>
          </p:nvPr>
        </p:nvGraphicFramePr>
        <p:xfrm>
          <a:off x="1799883" y="1533525"/>
          <a:ext cx="4354442" cy="1918017"/>
        </p:xfrm>
        <a:graphic>
          <a:graphicData uri="http://schemas.openxmlformats.org/drawingml/2006/table">
            <a:tbl>
              <a:tblPr firstRow="1" bandRow="1">
                <a:tableStyleId>{5C22544A-7EE6-4342-B048-85BDC9FD1C3A}</a:tableStyleId>
              </a:tblPr>
              <a:tblGrid>
                <a:gridCol w="1077562">
                  <a:extLst>
                    <a:ext uri="{9D8B030D-6E8A-4147-A177-3AD203B41FA5}">
                      <a16:colId xmlns:a16="http://schemas.microsoft.com/office/drawing/2014/main" val="4026155088"/>
                    </a:ext>
                  </a:extLst>
                </a:gridCol>
                <a:gridCol w="980460">
                  <a:extLst>
                    <a:ext uri="{9D8B030D-6E8A-4147-A177-3AD203B41FA5}">
                      <a16:colId xmlns:a16="http://schemas.microsoft.com/office/drawing/2014/main" val="1997957139"/>
                    </a:ext>
                  </a:extLst>
                </a:gridCol>
                <a:gridCol w="777634">
                  <a:extLst>
                    <a:ext uri="{9D8B030D-6E8A-4147-A177-3AD203B41FA5}">
                      <a16:colId xmlns:a16="http://schemas.microsoft.com/office/drawing/2014/main" val="2474549342"/>
                    </a:ext>
                  </a:extLst>
                </a:gridCol>
                <a:gridCol w="1015206">
                  <a:extLst>
                    <a:ext uri="{9D8B030D-6E8A-4147-A177-3AD203B41FA5}">
                      <a16:colId xmlns:a16="http://schemas.microsoft.com/office/drawing/2014/main" val="4068869177"/>
                    </a:ext>
                  </a:extLst>
                </a:gridCol>
                <a:gridCol w="503580">
                  <a:extLst>
                    <a:ext uri="{9D8B030D-6E8A-4147-A177-3AD203B41FA5}">
                      <a16:colId xmlns:a16="http://schemas.microsoft.com/office/drawing/2014/main" val="454875272"/>
                    </a:ext>
                  </a:extLst>
                </a:gridCol>
              </a:tblGrid>
              <a:tr h="358872">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日程</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クラス</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a:t>
                      </a: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定員</a:t>
                      </a:r>
                    </a:p>
                  </a:txBody>
                  <a:tcPr anchor="ctr"/>
                </a:tc>
                <a:extLst>
                  <a:ext uri="{0D108BD9-81ED-4DB2-BD59-A6C34878D82A}">
                    <a16:rowId xmlns:a16="http://schemas.microsoft.com/office/drawing/2014/main" val="4172216597"/>
                  </a:ext>
                </a:extLst>
              </a:tr>
              <a:tr h="519715">
                <a:tc rowSpan="3">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12/27(</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火</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12/28(</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12/29(</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木</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木</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10:00-  10:55</a:t>
                      </a:r>
                    </a:p>
                  </a:txBody>
                  <a:tcPr anchor="ctr">
                    <a:solidFill>
                      <a:schemeClr val="accent1">
                        <a:lumMod val="20000"/>
                        <a:lumOff val="80000"/>
                      </a:schemeClr>
                    </a:solidFill>
                  </a:tcP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児童</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クラス</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6-8</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solidFill>
                      <a:schemeClr val="accent1">
                        <a:lumMod val="20000"/>
                        <a:lumOff val="80000"/>
                      </a:schemeClr>
                    </a:solidFill>
                  </a:tcPr>
                </a:tc>
                <a:extLst>
                  <a:ext uri="{0D108BD9-81ED-4DB2-BD59-A6C34878D82A}">
                    <a16:rowId xmlns:a16="http://schemas.microsoft.com/office/drawing/2014/main" val="2663174714"/>
                  </a:ext>
                </a:extLst>
              </a:tr>
              <a:tr h="519715">
                <a:tc vMerge="1">
                  <a:txBody>
                    <a:bodyPr/>
                    <a:lstStyle/>
                    <a:p>
                      <a:endParaRPr kumimoji="1" lang="en-US" altLang="ja-JP" dirty="0"/>
                    </a:p>
                  </a:txBody>
                  <a:tcP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11:00-11:55</a:t>
                      </a:r>
                    </a:p>
                  </a:txBody>
                  <a:tcPr anchor="ctr">
                    <a:solidFill>
                      <a:schemeClr val="accent1">
                        <a:lumMod val="20000"/>
                        <a:lumOff val="80000"/>
                      </a:schemeClr>
                    </a:solidFill>
                  </a:tcP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幼児①</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ヶ月～</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solidFill>
                      <a:schemeClr val="accent1">
                        <a:lumMod val="20000"/>
                        <a:lumOff val="80000"/>
                      </a:schemeClr>
                    </a:solidFill>
                  </a:tcPr>
                </a:tc>
                <a:extLst>
                  <a:ext uri="{0D108BD9-81ED-4DB2-BD59-A6C34878D82A}">
                    <a16:rowId xmlns:a16="http://schemas.microsoft.com/office/drawing/2014/main" val="2883475279"/>
                  </a:ext>
                </a:extLst>
              </a:tr>
              <a:tr h="519715">
                <a:tc vMerge="1">
                  <a:txBody>
                    <a:bodyPr/>
                    <a:lstStyle/>
                    <a:p>
                      <a:endParaRPr kumimoji="1" lang="en-US" altLang="ja-JP" dirty="0"/>
                    </a:p>
                  </a:txBody>
                  <a:tcP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12:00-12:55</a:t>
                      </a:r>
                    </a:p>
                  </a:txBody>
                  <a:tcPr anchor="ctr">
                    <a:solidFill>
                      <a:schemeClr val="accent1">
                        <a:lumMod val="20000"/>
                        <a:lumOff val="80000"/>
                      </a:schemeClr>
                    </a:solidFill>
                  </a:tcP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幼児②</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ヶ月</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solidFill>
                      <a:schemeClr val="accent1">
                        <a:lumMod val="20000"/>
                        <a:lumOff val="80000"/>
                      </a:schemeClr>
                    </a:solidFill>
                  </a:tcPr>
                </a:tc>
                <a:extLst>
                  <a:ext uri="{0D108BD9-81ED-4DB2-BD59-A6C34878D82A}">
                    <a16:rowId xmlns:a16="http://schemas.microsoft.com/office/drawing/2014/main" val="3380298423"/>
                  </a:ext>
                </a:extLst>
              </a:tr>
            </a:tbl>
          </a:graphicData>
        </a:graphic>
      </p:graphicFrame>
      <p:sp>
        <p:nvSpPr>
          <p:cNvPr id="9" name="正方形/長方形 8">
            <a:extLst>
              <a:ext uri="{FF2B5EF4-FFF2-40B4-BE49-F238E27FC236}">
                <a16:creationId xmlns:a16="http://schemas.microsoft.com/office/drawing/2014/main" id="{9A8FAFB9-700C-4025-ADC4-4A2240176536}"/>
              </a:ext>
            </a:extLst>
          </p:cNvPr>
          <p:cNvSpPr/>
          <p:nvPr/>
        </p:nvSpPr>
        <p:spPr>
          <a:xfrm>
            <a:off x="37403" y="1522254"/>
            <a:ext cx="1708932" cy="523220"/>
          </a:xfrm>
          <a:prstGeom prst="rect">
            <a:avLst/>
          </a:prstGeom>
          <a:noFill/>
        </p:spPr>
        <p:txBody>
          <a:bodyPr wrap="square" lIns="91440" tIns="45720" rIns="91440" bIns="45720">
            <a:spAutoFit/>
          </a:bodyPr>
          <a:lstStyle/>
          <a:p>
            <a:r>
              <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体育</a:t>
            </a:r>
            <a:r>
              <a:rPr lang="ja-JP" altLang="en-US" sz="2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コース</a:t>
            </a:r>
            <a:endParaRPr lang="ja-JP" altLang="en-US" sz="2000" b="1" dirty="0">
              <a:ln w="9525">
                <a:solidFill>
                  <a:schemeClr val="bg1"/>
                </a:solidFill>
                <a:prstDash val="solid"/>
              </a:ln>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13749D62-16F1-4101-BB5C-1DADCF4FB664}"/>
              </a:ext>
            </a:extLst>
          </p:cNvPr>
          <p:cNvSpPr txBox="1"/>
          <p:nvPr/>
        </p:nvSpPr>
        <p:spPr>
          <a:xfrm>
            <a:off x="3401" y="3973865"/>
            <a:ext cx="1868764" cy="938719"/>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短時間で全身を鍛えられ、体力作りに最適な縄跳び！</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これを機会に</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たくさ</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ん練習して遊びながら運動能力を高めよう！</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a:extLst>
              <a:ext uri="{FF2B5EF4-FFF2-40B4-BE49-F238E27FC236}">
                <a16:creationId xmlns:a16="http://schemas.microsoft.com/office/drawing/2014/main" id="{EBDB4907-3585-4A14-A4AC-377ED8B01360}"/>
              </a:ext>
            </a:extLst>
          </p:cNvPr>
          <p:cNvSpPr txBox="1"/>
          <p:nvPr/>
        </p:nvSpPr>
        <p:spPr>
          <a:xfrm>
            <a:off x="35306" y="1988688"/>
            <a:ext cx="1862315" cy="1169551"/>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マット運動、鉄棒、跳び箱などを利用して各々クラスのレベルに合わせたレッスンをします。</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表 7">
            <a:extLst>
              <a:ext uri="{FF2B5EF4-FFF2-40B4-BE49-F238E27FC236}">
                <a16:creationId xmlns:a16="http://schemas.microsoft.com/office/drawing/2014/main" id="{621F11BC-83A2-47F6-BD43-41E24545BBEB}"/>
              </a:ext>
            </a:extLst>
          </p:cNvPr>
          <p:cNvGraphicFramePr>
            <a:graphicFrameLocks noGrp="1"/>
          </p:cNvGraphicFramePr>
          <p:nvPr>
            <p:extLst>
              <p:ext uri="{D42A27DB-BD31-4B8C-83A1-F6EECF244321}">
                <p14:modId xmlns:p14="http://schemas.microsoft.com/office/powerpoint/2010/main" val="4251724248"/>
              </p:ext>
            </p:extLst>
          </p:nvPr>
        </p:nvGraphicFramePr>
        <p:xfrm>
          <a:off x="7911330" y="88588"/>
          <a:ext cx="4212022" cy="1475756"/>
        </p:xfrm>
        <a:graphic>
          <a:graphicData uri="http://schemas.openxmlformats.org/drawingml/2006/table">
            <a:tbl>
              <a:tblPr firstRow="1" bandRow="1">
                <a:tableStyleId>{21E4AEA4-8DFA-4A89-87EB-49C32662AFE0}</a:tableStyleId>
              </a:tblPr>
              <a:tblGrid>
                <a:gridCol w="1102052">
                  <a:extLst>
                    <a:ext uri="{9D8B030D-6E8A-4147-A177-3AD203B41FA5}">
                      <a16:colId xmlns:a16="http://schemas.microsoft.com/office/drawing/2014/main" val="4026155088"/>
                    </a:ext>
                  </a:extLst>
                </a:gridCol>
                <a:gridCol w="871486">
                  <a:extLst>
                    <a:ext uri="{9D8B030D-6E8A-4147-A177-3AD203B41FA5}">
                      <a16:colId xmlns:a16="http://schemas.microsoft.com/office/drawing/2014/main" val="1997957139"/>
                    </a:ext>
                  </a:extLst>
                </a:gridCol>
                <a:gridCol w="782919">
                  <a:extLst>
                    <a:ext uri="{9D8B030D-6E8A-4147-A177-3AD203B41FA5}">
                      <a16:colId xmlns:a16="http://schemas.microsoft.com/office/drawing/2014/main" val="2474549342"/>
                    </a:ext>
                  </a:extLst>
                </a:gridCol>
                <a:gridCol w="880783">
                  <a:extLst>
                    <a:ext uri="{9D8B030D-6E8A-4147-A177-3AD203B41FA5}">
                      <a16:colId xmlns:a16="http://schemas.microsoft.com/office/drawing/2014/main" val="4068869177"/>
                    </a:ext>
                  </a:extLst>
                </a:gridCol>
                <a:gridCol w="574782">
                  <a:extLst>
                    <a:ext uri="{9D8B030D-6E8A-4147-A177-3AD203B41FA5}">
                      <a16:colId xmlns:a16="http://schemas.microsoft.com/office/drawing/2014/main" val="454875272"/>
                    </a:ext>
                  </a:extLst>
                </a:gridCol>
              </a:tblGrid>
              <a:tr h="394716">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日程</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クラス</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a:t>
                      </a: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定員</a:t>
                      </a:r>
                    </a:p>
                  </a:txBody>
                  <a:tcPr anchor="ctr"/>
                </a:tc>
                <a:extLst>
                  <a:ext uri="{0D108BD9-81ED-4DB2-BD59-A6C34878D82A}">
                    <a16:rowId xmlns:a16="http://schemas.microsoft.com/office/drawing/2014/main" val="4172216597"/>
                  </a:ext>
                </a:extLst>
              </a:tr>
              <a:tr h="1081040">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12/14(</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12/16(</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金</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12/23(</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金</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10:30-  11:30</a:t>
                      </a: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大人</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ダンス</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成人</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tc>
                <a:extLst>
                  <a:ext uri="{0D108BD9-81ED-4DB2-BD59-A6C34878D82A}">
                    <a16:rowId xmlns:a16="http://schemas.microsoft.com/office/drawing/2014/main" val="2663174714"/>
                  </a:ext>
                </a:extLst>
              </a:tr>
            </a:tbl>
          </a:graphicData>
        </a:graphic>
      </p:graphicFrame>
      <p:sp>
        <p:nvSpPr>
          <p:cNvPr id="4" name="正方形/長方形 3">
            <a:extLst>
              <a:ext uri="{FF2B5EF4-FFF2-40B4-BE49-F238E27FC236}">
                <a16:creationId xmlns:a16="http://schemas.microsoft.com/office/drawing/2014/main" id="{5088329A-806A-4E01-A537-43F447276432}"/>
              </a:ext>
            </a:extLst>
          </p:cNvPr>
          <p:cNvSpPr/>
          <p:nvPr/>
        </p:nvSpPr>
        <p:spPr>
          <a:xfrm>
            <a:off x="6269991" y="1780392"/>
            <a:ext cx="1779309" cy="769441"/>
          </a:xfrm>
          <a:prstGeom prst="rect">
            <a:avLst/>
          </a:prstGeom>
          <a:noFill/>
        </p:spPr>
        <p:txBody>
          <a:bodyPr wrap="square" lIns="91440" tIns="45720" rIns="91440" bIns="45720">
            <a:spAutoFit/>
          </a:bodyPr>
          <a:lstStyle/>
          <a:p>
            <a:r>
              <a:rPr lang="ja-JP" altLang="en-US" sz="2400" b="1" dirty="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大人新体操</a:t>
            </a:r>
            <a:endParaRPr lang="en-US" altLang="ja-JP" sz="2400" b="1" dirty="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endParaRPr>
          </a:p>
          <a:p>
            <a:r>
              <a:rPr lang="ja-JP" altLang="en-US" sz="2000" b="1" cap="none" spc="0" dirty="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コース</a:t>
            </a:r>
          </a:p>
        </p:txBody>
      </p:sp>
      <p:graphicFrame>
        <p:nvGraphicFramePr>
          <p:cNvPr id="13" name="表 7">
            <a:extLst>
              <a:ext uri="{FF2B5EF4-FFF2-40B4-BE49-F238E27FC236}">
                <a16:creationId xmlns:a16="http://schemas.microsoft.com/office/drawing/2014/main" id="{34C299A6-61AF-4EDF-A2B5-262C01E13642}"/>
              </a:ext>
            </a:extLst>
          </p:cNvPr>
          <p:cNvGraphicFramePr>
            <a:graphicFrameLocks noGrp="1"/>
          </p:cNvGraphicFramePr>
          <p:nvPr>
            <p:extLst>
              <p:ext uri="{D42A27DB-BD31-4B8C-83A1-F6EECF244321}">
                <p14:modId xmlns:p14="http://schemas.microsoft.com/office/powerpoint/2010/main" val="2148884423"/>
              </p:ext>
            </p:extLst>
          </p:nvPr>
        </p:nvGraphicFramePr>
        <p:xfrm>
          <a:off x="7918893" y="1797932"/>
          <a:ext cx="4189023" cy="822960"/>
        </p:xfrm>
        <a:graphic>
          <a:graphicData uri="http://schemas.openxmlformats.org/drawingml/2006/table">
            <a:tbl>
              <a:tblPr firstRow="1" bandRow="1">
                <a:tableStyleId>{21E4AEA4-8DFA-4A89-87EB-49C32662AFE0}</a:tableStyleId>
              </a:tblPr>
              <a:tblGrid>
                <a:gridCol w="1142295">
                  <a:extLst>
                    <a:ext uri="{9D8B030D-6E8A-4147-A177-3AD203B41FA5}">
                      <a16:colId xmlns:a16="http://schemas.microsoft.com/office/drawing/2014/main" val="4026155088"/>
                    </a:ext>
                  </a:extLst>
                </a:gridCol>
                <a:gridCol w="842785">
                  <a:extLst>
                    <a:ext uri="{9D8B030D-6E8A-4147-A177-3AD203B41FA5}">
                      <a16:colId xmlns:a16="http://schemas.microsoft.com/office/drawing/2014/main" val="1997957139"/>
                    </a:ext>
                  </a:extLst>
                </a:gridCol>
                <a:gridCol w="787498">
                  <a:extLst>
                    <a:ext uri="{9D8B030D-6E8A-4147-A177-3AD203B41FA5}">
                      <a16:colId xmlns:a16="http://schemas.microsoft.com/office/drawing/2014/main" val="2474549342"/>
                    </a:ext>
                  </a:extLst>
                </a:gridCol>
                <a:gridCol w="885934">
                  <a:extLst>
                    <a:ext uri="{9D8B030D-6E8A-4147-A177-3AD203B41FA5}">
                      <a16:colId xmlns:a16="http://schemas.microsoft.com/office/drawing/2014/main" val="4068869177"/>
                    </a:ext>
                  </a:extLst>
                </a:gridCol>
                <a:gridCol w="530511">
                  <a:extLst>
                    <a:ext uri="{9D8B030D-6E8A-4147-A177-3AD203B41FA5}">
                      <a16:colId xmlns:a16="http://schemas.microsoft.com/office/drawing/2014/main" val="454875272"/>
                    </a:ext>
                  </a:extLst>
                </a:gridCol>
              </a:tblGrid>
              <a:tr h="220040">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日程</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クラス</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a:t>
                      </a: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定員</a:t>
                      </a:r>
                    </a:p>
                  </a:txBody>
                  <a:tcPr anchor="ctr"/>
                </a:tc>
                <a:extLst>
                  <a:ext uri="{0D108BD9-81ED-4DB2-BD59-A6C34878D82A}">
                    <a16:rowId xmlns:a16="http://schemas.microsoft.com/office/drawing/2014/main" val="4172216597"/>
                  </a:ext>
                </a:extLst>
              </a:tr>
              <a:tr h="410981">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10:00-  11:00</a:t>
                      </a: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大人</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新体操</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成人</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tc>
                <a:extLst>
                  <a:ext uri="{0D108BD9-81ED-4DB2-BD59-A6C34878D82A}">
                    <a16:rowId xmlns:a16="http://schemas.microsoft.com/office/drawing/2014/main" val="2663174714"/>
                  </a:ext>
                </a:extLst>
              </a:tr>
            </a:tbl>
          </a:graphicData>
        </a:graphic>
      </p:graphicFrame>
      <p:sp>
        <p:nvSpPr>
          <p:cNvPr id="8" name="正方形/長方形 7">
            <a:extLst>
              <a:ext uri="{FF2B5EF4-FFF2-40B4-BE49-F238E27FC236}">
                <a16:creationId xmlns:a16="http://schemas.microsoft.com/office/drawing/2014/main" id="{9383A6A1-E228-4A74-A764-8D505E71743D}"/>
              </a:ext>
            </a:extLst>
          </p:cNvPr>
          <p:cNvSpPr/>
          <p:nvPr/>
        </p:nvSpPr>
        <p:spPr>
          <a:xfrm>
            <a:off x="6294586" y="65362"/>
            <a:ext cx="1817727" cy="769441"/>
          </a:xfrm>
          <a:prstGeom prst="rect">
            <a:avLst/>
          </a:prstGeom>
          <a:noFill/>
        </p:spPr>
        <p:txBody>
          <a:bodyPr wrap="square" lIns="91440" tIns="45720" rIns="91440" bIns="45720">
            <a:spAutoFit/>
          </a:bodyPr>
          <a:lstStyle/>
          <a:p>
            <a:r>
              <a:rPr lang="ja-JP" altLang="en-US" sz="2400" b="1" cap="none" spc="0" dirty="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大人ダンス</a:t>
            </a:r>
            <a:endParaRPr lang="en-US" altLang="ja-JP" sz="2400" b="1" cap="none" spc="0" dirty="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endParaRPr>
          </a:p>
          <a:p>
            <a:r>
              <a:rPr lang="ja-JP" altLang="en-US" sz="2000" b="1" cap="none" spc="0" dirty="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コース</a:t>
            </a:r>
          </a:p>
        </p:txBody>
      </p:sp>
      <p:graphicFrame>
        <p:nvGraphicFramePr>
          <p:cNvPr id="18" name="表 7">
            <a:extLst>
              <a:ext uri="{FF2B5EF4-FFF2-40B4-BE49-F238E27FC236}">
                <a16:creationId xmlns:a16="http://schemas.microsoft.com/office/drawing/2014/main" id="{F1B73348-71F0-4BB2-8D91-82CF3FED3640}"/>
              </a:ext>
            </a:extLst>
          </p:cNvPr>
          <p:cNvGraphicFramePr>
            <a:graphicFrameLocks noGrp="1"/>
          </p:cNvGraphicFramePr>
          <p:nvPr>
            <p:extLst>
              <p:ext uri="{D42A27DB-BD31-4B8C-83A1-F6EECF244321}">
                <p14:modId xmlns:p14="http://schemas.microsoft.com/office/powerpoint/2010/main" val="2252864414"/>
              </p:ext>
            </p:extLst>
          </p:nvPr>
        </p:nvGraphicFramePr>
        <p:xfrm>
          <a:off x="1812117" y="3618311"/>
          <a:ext cx="4339059" cy="1354897"/>
        </p:xfrm>
        <a:graphic>
          <a:graphicData uri="http://schemas.openxmlformats.org/drawingml/2006/table">
            <a:tbl>
              <a:tblPr firstRow="1" bandRow="1">
                <a:tableStyleId>{5C22544A-7EE6-4342-B048-85BDC9FD1C3A}</a:tableStyleId>
              </a:tblPr>
              <a:tblGrid>
                <a:gridCol w="1102995">
                  <a:extLst>
                    <a:ext uri="{9D8B030D-6E8A-4147-A177-3AD203B41FA5}">
                      <a16:colId xmlns:a16="http://schemas.microsoft.com/office/drawing/2014/main" val="4026155088"/>
                    </a:ext>
                  </a:extLst>
                </a:gridCol>
                <a:gridCol w="928963">
                  <a:extLst>
                    <a:ext uri="{9D8B030D-6E8A-4147-A177-3AD203B41FA5}">
                      <a16:colId xmlns:a16="http://schemas.microsoft.com/office/drawing/2014/main" val="1997957139"/>
                    </a:ext>
                  </a:extLst>
                </a:gridCol>
                <a:gridCol w="773723">
                  <a:extLst>
                    <a:ext uri="{9D8B030D-6E8A-4147-A177-3AD203B41FA5}">
                      <a16:colId xmlns:a16="http://schemas.microsoft.com/office/drawing/2014/main" val="2474549342"/>
                    </a:ext>
                  </a:extLst>
                </a:gridCol>
                <a:gridCol w="1012874">
                  <a:extLst>
                    <a:ext uri="{9D8B030D-6E8A-4147-A177-3AD203B41FA5}">
                      <a16:colId xmlns:a16="http://schemas.microsoft.com/office/drawing/2014/main" val="4068869177"/>
                    </a:ext>
                  </a:extLst>
                </a:gridCol>
                <a:gridCol w="520504">
                  <a:extLst>
                    <a:ext uri="{9D8B030D-6E8A-4147-A177-3AD203B41FA5}">
                      <a16:colId xmlns:a16="http://schemas.microsoft.com/office/drawing/2014/main" val="454875272"/>
                    </a:ext>
                  </a:extLst>
                </a:gridCol>
              </a:tblGrid>
              <a:tr h="318577">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日程</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クラス</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対象</a:t>
                      </a: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定員</a:t>
                      </a:r>
                    </a:p>
                  </a:txBody>
                  <a:tcPr anchor="ctr"/>
                </a:tc>
                <a:extLst>
                  <a:ext uri="{0D108BD9-81ED-4DB2-BD59-A6C34878D82A}">
                    <a16:rowId xmlns:a16="http://schemas.microsoft.com/office/drawing/2014/main" val="4172216597"/>
                  </a:ext>
                </a:extLst>
              </a:tr>
              <a:tr h="518160">
                <a:tc rowSpan="2">
                  <a:txBody>
                    <a:bodyPr/>
                    <a:lstStyle/>
                    <a:p>
                      <a:pPr algn="ct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水</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12/22(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木</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p>
                    <a:p>
                      <a:pPr algn="ct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4:00-</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4:55</a:t>
                      </a:r>
                    </a:p>
                  </a:txBody>
                  <a:tcPr anchor="ctr">
                    <a:solidFill>
                      <a:schemeClr val="accent1">
                        <a:lumMod val="20000"/>
                        <a:lumOff val="80000"/>
                      </a:schemeClr>
                    </a:solidFill>
                  </a:tcP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児童</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クラス</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6-8</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solidFill>
                      <a:schemeClr val="accent1">
                        <a:lumMod val="20000"/>
                        <a:lumOff val="80000"/>
                      </a:schemeClr>
                    </a:solidFill>
                  </a:tcPr>
                </a:tc>
                <a:extLst>
                  <a:ext uri="{0D108BD9-81ED-4DB2-BD59-A6C34878D82A}">
                    <a16:rowId xmlns:a16="http://schemas.microsoft.com/office/drawing/2014/main" val="2663174714"/>
                  </a:ext>
                </a:extLst>
              </a:tr>
              <a:tr h="518160">
                <a:tc vMerge="1">
                  <a:txBody>
                    <a:bodyPr/>
                    <a:lstStyle/>
                    <a:p>
                      <a:endParaRPr kumimoji="1" lang="en-US" altLang="ja-JP" dirty="0"/>
                    </a:p>
                  </a:txBody>
                  <a:tcP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5:00-</a:t>
                      </a: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5:55</a:t>
                      </a:r>
                    </a:p>
                  </a:txBody>
                  <a:tcPr anchor="ctr">
                    <a:solidFill>
                      <a:schemeClr val="accent1">
                        <a:lumMod val="20000"/>
                        <a:lumOff val="80000"/>
                      </a:schemeClr>
                    </a:solidFill>
                  </a:tcPr>
                </a:tc>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幼児①</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ヶ月～</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歳</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a:t>
                      </a:r>
                    </a:p>
                  </a:txBody>
                  <a:tcPr anchor="ctr">
                    <a:solidFill>
                      <a:schemeClr val="accent1">
                        <a:lumMod val="20000"/>
                        <a:lumOff val="80000"/>
                      </a:schemeClr>
                    </a:solidFill>
                  </a:tcPr>
                </a:tc>
                <a:extLst>
                  <a:ext uri="{0D108BD9-81ED-4DB2-BD59-A6C34878D82A}">
                    <a16:rowId xmlns:a16="http://schemas.microsoft.com/office/drawing/2014/main" val="2883475279"/>
                  </a:ext>
                </a:extLst>
              </a:tr>
            </a:tbl>
          </a:graphicData>
        </a:graphic>
      </p:graphicFrame>
      <p:graphicFrame>
        <p:nvGraphicFramePr>
          <p:cNvPr id="15" name="表 7">
            <a:extLst>
              <a:ext uri="{FF2B5EF4-FFF2-40B4-BE49-F238E27FC236}">
                <a16:creationId xmlns:a16="http://schemas.microsoft.com/office/drawing/2014/main" id="{B657D4EC-9538-4E7A-B623-1FAD10F9EEE5}"/>
              </a:ext>
            </a:extLst>
          </p:cNvPr>
          <p:cNvGraphicFramePr>
            <a:graphicFrameLocks noGrp="1"/>
          </p:cNvGraphicFramePr>
          <p:nvPr>
            <p:extLst>
              <p:ext uri="{D42A27DB-BD31-4B8C-83A1-F6EECF244321}">
                <p14:modId xmlns:p14="http://schemas.microsoft.com/office/powerpoint/2010/main" val="2031013591"/>
              </p:ext>
            </p:extLst>
          </p:nvPr>
        </p:nvGraphicFramePr>
        <p:xfrm>
          <a:off x="1809408" y="5152042"/>
          <a:ext cx="4318253" cy="836737"/>
        </p:xfrm>
        <a:graphic>
          <a:graphicData uri="http://schemas.openxmlformats.org/drawingml/2006/table">
            <a:tbl>
              <a:tblPr firstRow="1" bandRow="1">
                <a:tableStyleId>{93296810-A885-4BE3-A3E7-6D5BEEA58F35}</a:tableStyleId>
              </a:tblPr>
              <a:tblGrid>
                <a:gridCol w="1102136">
                  <a:extLst>
                    <a:ext uri="{9D8B030D-6E8A-4147-A177-3AD203B41FA5}">
                      <a16:colId xmlns:a16="http://schemas.microsoft.com/office/drawing/2014/main" val="4026155088"/>
                    </a:ext>
                  </a:extLst>
                </a:gridCol>
                <a:gridCol w="909015">
                  <a:extLst>
                    <a:ext uri="{9D8B030D-6E8A-4147-A177-3AD203B41FA5}">
                      <a16:colId xmlns:a16="http://schemas.microsoft.com/office/drawing/2014/main" val="1997957139"/>
                    </a:ext>
                  </a:extLst>
                </a:gridCol>
                <a:gridCol w="801859">
                  <a:extLst>
                    <a:ext uri="{9D8B030D-6E8A-4147-A177-3AD203B41FA5}">
                      <a16:colId xmlns:a16="http://schemas.microsoft.com/office/drawing/2014/main" val="2474549342"/>
                    </a:ext>
                  </a:extLst>
                </a:gridCol>
                <a:gridCol w="984738">
                  <a:extLst>
                    <a:ext uri="{9D8B030D-6E8A-4147-A177-3AD203B41FA5}">
                      <a16:colId xmlns:a16="http://schemas.microsoft.com/office/drawing/2014/main" val="4068869177"/>
                    </a:ext>
                  </a:extLst>
                </a:gridCol>
                <a:gridCol w="520505">
                  <a:extLst>
                    <a:ext uri="{9D8B030D-6E8A-4147-A177-3AD203B41FA5}">
                      <a16:colId xmlns:a16="http://schemas.microsoft.com/office/drawing/2014/main" val="454875272"/>
                    </a:ext>
                  </a:extLst>
                </a:gridCol>
              </a:tblGrid>
              <a:tr h="318577">
                <a:tc>
                  <a:txBody>
                    <a:bodyPr/>
                    <a:lstStyle/>
                    <a:p>
                      <a:pPr algn="ctr"/>
                      <a:r>
                        <a:rPr kumimoji="1" lang="ja-JP" altLang="en-US" sz="1400" dirty="0">
                          <a:latin typeface="メイリオ" panose="020B0604030504040204" pitchFamily="50" charset="-128"/>
                          <a:ea typeface="メイリオ" panose="020B0604030504040204" pitchFamily="50" charset="-128"/>
                        </a:rPr>
                        <a:t>日程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時間</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クラス</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対象</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rPr>
                        <a:t>定員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4172216597"/>
                  </a:ext>
                </a:extLst>
              </a:tr>
              <a:tr h="0">
                <a:tc>
                  <a:txBody>
                    <a:bodyPr/>
                    <a:lstStyle/>
                    <a:p>
                      <a:pPr algn="ctr"/>
                      <a:r>
                        <a:rPr kumimoji="1" lang="en-US" altLang="ja-JP" sz="1400" dirty="0">
                          <a:latin typeface="メイリオ" panose="020B0604030504040204" pitchFamily="50" charset="-128"/>
                          <a:ea typeface="メイリオ" panose="020B0604030504040204" pitchFamily="50" charset="-128"/>
                        </a:rPr>
                        <a:t>12/22(</a:t>
                      </a:r>
                      <a:r>
                        <a:rPr kumimoji="1" lang="ja-JP" altLang="en-US" sz="1400" dirty="0">
                          <a:latin typeface="メイリオ" panose="020B0604030504040204" pitchFamily="50" charset="-128"/>
                          <a:ea typeface="メイリオ" panose="020B0604030504040204" pitchFamily="50" charset="-128"/>
                        </a:rPr>
                        <a:t>木</a:t>
                      </a:r>
                      <a:r>
                        <a:rPr kumimoji="1" lang="en-US" altLang="ja-JP" sz="1400" dirty="0">
                          <a:latin typeface="メイリオ" panose="020B0604030504040204" pitchFamily="50" charset="-128"/>
                          <a:ea typeface="メイリオ" panose="020B0604030504040204" pitchFamily="50" charset="-128"/>
                        </a:rPr>
                        <a:t>)</a:t>
                      </a:r>
                    </a:p>
                    <a:p>
                      <a:pPr algn="ctr"/>
                      <a:r>
                        <a:rPr kumimoji="1" lang="en-US" altLang="ja-JP" sz="1400" dirty="0">
                          <a:latin typeface="メイリオ" panose="020B0604030504040204" pitchFamily="50" charset="-128"/>
                          <a:ea typeface="メイリオ" panose="020B0604030504040204" pitchFamily="50" charset="-128"/>
                        </a:rPr>
                        <a:t>12/23(</a:t>
                      </a:r>
                      <a:r>
                        <a:rPr kumimoji="1" lang="ja-JP" altLang="en-US" sz="1400" dirty="0">
                          <a:latin typeface="メイリオ" panose="020B0604030504040204" pitchFamily="50" charset="-128"/>
                          <a:ea typeface="メイリオ" panose="020B0604030504040204" pitchFamily="50" charset="-128"/>
                        </a:rPr>
                        <a:t>金</a:t>
                      </a:r>
                      <a:r>
                        <a:rPr kumimoji="1" lang="en-US" altLang="ja-JP" sz="1400" dirty="0">
                          <a:latin typeface="メイリオ" panose="020B0604030504040204" pitchFamily="50" charset="-128"/>
                          <a:ea typeface="メイリオ" panose="020B0604030504040204" pitchFamily="50" charset="-128"/>
                        </a:rPr>
                        <a:t>)</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1400" dirty="0">
                          <a:latin typeface="メイリオ" panose="020B0604030504040204" pitchFamily="50" charset="-128"/>
                          <a:ea typeface="メイリオ" panose="020B0604030504040204" pitchFamily="50" charset="-128"/>
                        </a:rPr>
                        <a:t>5:00-</a:t>
                      </a:r>
                    </a:p>
                    <a:p>
                      <a:pPr algn="ctr"/>
                      <a:r>
                        <a:rPr kumimoji="1" lang="en-US" altLang="ja-JP" sz="1400" dirty="0">
                          <a:latin typeface="メイリオ" panose="020B0604030504040204" pitchFamily="50" charset="-128"/>
                          <a:ea typeface="メイリオ" panose="020B0604030504040204" pitchFamily="50" charset="-128"/>
                        </a:rPr>
                        <a:t>5:55</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200" dirty="0">
                          <a:latin typeface="メイリオ" panose="020B0604030504040204" pitchFamily="50" charset="-128"/>
                          <a:ea typeface="メイリオ" panose="020B0604030504040204" pitchFamily="50" charset="-128"/>
                        </a:rPr>
                        <a:t>アクロ</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バット</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200" dirty="0">
                          <a:latin typeface="メイリオ" panose="020B0604030504040204" pitchFamily="50" charset="-128"/>
                          <a:ea typeface="メイリオ" panose="020B0604030504040204" pitchFamily="50" charset="-128"/>
                        </a:rPr>
                        <a:t>6</a:t>
                      </a:r>
                      <a:r>
                        <a:rPr kumimoji="1" lang="ja-JP" altLang="en-US" sz="1200" dirty="0">
                          <a:latin typeface="メイリオ" panose="020B0604030504040204" pitchFamily="50" charset="-128"/>
                          <a:ea typeface="メイリオ" panose="020B0604030504040204" pitchFamily="50" charset="-128"/>
                        </a:rPr>
                        <a:t>歳以上</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100" dirty="0">
                          <a:latin typeface="メイリオ" panose="020B0604030504040204" pitchFamily="50" charset="-128"/>
                          <a:ea typeface="メイリオ" panose="020B0604030504040204" pitchFamily="50" charset="-128"/>
                        </a:rPr>
                        <a:t>8</a:t>
                      </a:r>
                      <a:r>
                        <a:rPr kumimoji="1" lang="ja-JP" altLang="en-US" sz="1100" dirty="0">
                          <a:latin typeface="メイリオ" panose="020B0604030504040204" pitchFamily="50" charset="-128"/>
                          <a:ea typeface="メイリオ" panose="020B0604030504040204" pitchFamily="50" charset="-128"/>
                        </a:rPr>
                        <a:t>名</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883475279"/>
                  </a:ext>
                </a:extLst>
              </a:tr>
            </a:tbl>
          </a:graphicData>
        </a:graphic>
      </p:graphicFrame>
      <p:sp>
        <p:nvSpPr>
          <p:cNvPr id="19" name="正方形/長方形 18">
            <a:extLst>
              <a:ext uri="{FF2B5EF4-FFF2-40B4-BE49-F238E27FC236}">
                <a16:creationId xmlns:a16="http://schemas.microsoft.com/office/drawing/2014/main" id="{71AA581F-ED55-4DE4-A8C8-C02FEDD6B749}"/>
              </a:ext>
            </a:extLst>
          </p:cNvPr>
          <p:cNvSpPr/>
          <p:nvPr/>
        </p:nvSpPr>
        <p:spPr>
          <a:xfrm>
            <a:off x="23671" y="5079227"/>
            <a:ext cx="2167233" cy="830997"/>
          </a:xfrm>
          <a:prstGeom prst="rect">
            <a:avLst/>
          </a:prstGeom>
          <a:noFill/>
        </p:spPr>
        <p:txBody>
          <a:bodyPr wrap="square" lIns="91440" tIns="45720" rIns="91440" bIns="45720">
            <a:spAutoFit/>
          </a:bodyPr>
          <a:lstStyle/>
          <a:p>
            <a:r>
              <a:rPr lang="ja-JP" altLang="en-US" sz="2400" b="1" spc="-300" dirty="0">
                <a:ln w="9525">
                  <a:solidFill>
                    <a:schemeClr val="bg1"/>
                  </a:solidFill>
                  <a:prstDash val="solid"/>
                </a:ln>
                <a:solidFill>
                  <a:srgbClr val="92D050"/>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アクロバット</a:t>
            </a:r>
            <a:endParaRPr lang="en-US" altLang="ja-JP" sz="2400" b="1" spc="-300" dirty="0">
              <a:ln w="9525">
                <a:solidFill>
                  <a:schemeClr val="bg1"/>
                </a:solidFill>
                <a:prstDash val="solid"/>
              </a:ln>
              <a:solidFill>
                <a:srgbClr val="92D050"/>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endParaRPr>
          </a:p>
          <a:p>
            <a:r>
              <a:rPr lang="en-US" altLang="ja-JP" sz="2400" b="1" spc="-300" dirty="0">
                <a:ln w="9525">
                  <a:solidFill>
                    <a:schemeClr val="bg1"/>
                  </a:solidFill>
                  <a:prstDash val="solid"/>
                </a:ln>
                <a:solidFill>
                  <a:srgbClr val="92D050"/>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a:t>
            </a:r>
            <a:r>
              <a:rPr lang="ja-JP" altLang="en-US" sz="2400" b="1" spc="-300" dirty="0">
                <a:ln w="9525">
                  <a:solidFill>
                    <a:schemeClr val="bg1"/>
                  </a:solidFill>
                  <a:prstDash val="solid"/>
                </a:ln>
                <a:solidFill>
                  <a:srgbClr val="92D050"/>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中上級</a:t>
            </a:r>
            <a:r>
              <a:rPr lang="en-US" altLang="ja-JP" sz="2400" b="1" spc="-300" dirty="0">
                <a:ln w="9525">
                  <a:solidFill>
                    <a:schemeClr val="bg1"/>
                  </a:solidFill>
                  <a:prstDash val="solid"/>
                </a:ln>
                <a:solidFill>
                  <a:srgbClr val="92D050"/>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a:t>
            </a:r>
            <a:r>
              <a:rPr lang="ja-JP" altLang="en-US" sz="2000" b="1" cap="none" spc="-300" dirty="0">
                <a:ln w="9525">
                  <a:solidFill>
                    <a:schemeClr val="bg1"/>
                  </a:solidFill>
                  <a:prstDash val="solid"/>
                </a:ln>
                <a:solidFill>
                  <a:srgbClr val="92D050"/>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コース</a:t>
            </a:r>
          </a:p>
        </p:txBody>
      </p:sp>
      <p:sp>
        <p:nvSpPr>
          <p:cNvPr id="20" name="テキスト ボックス 19">
            <a:extLst>
              <a:ext uri="{FF2B5EF4-FFF2-40B4-BE49-F238E27FC236}">
                <a16:creationId xmlns:a16="http://schemas.microsoft.com/office/drawing/2014/main" id="{8437C127-B353-47E1-8177-E57D19604926}"/>
              </a:ext>
            </a:extLst>
          </p:cNvPr>
          <p:cNvSpPr txBox="1"/>
          <p:nvPr/>
        </p:nvSpPr>
        <p:spPr>
          <a:xfrm>
            <a:off x="51445" y="5898119"/>
            <a:ext cx="1968784"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新しい技にチャレ</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ンジしてみましょう！</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a:extLst>
              <a:ext uri="{FF2B5EF4-FFF2-40B4-BE49-F238E27FC236}">
                <a16:creationId xmlns:a16="http://schemas.microsoft.com/office/drawing/2014/main" id="{AB1D0CFB-A6D5-4FD9-9393-96961CB37F6D}"/>
              </a:ext>
            </a:extLst>
          </p:cNvPr>
          <p:cNvSpPr txBox="1"/>
          <p:nvPr/>
        </p:nvSpPr>
        <p:spPr>
          <a:xfrm>
            <a:off x="6366166" y="4787445"/>
            <a:ext cx="5406505"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ご希望にあわせたレッスン内容を提供します。下記の日程でご案内可能です。</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BC39B551-B1D6-4F0D-8556-FC05015D7D18}"/>
              </a:ext>
            </a:extLst>
          </p:cNvPr>
          <p:cNvSpPr txBox="1"/>
          <p:nvPr/>
        </p:nvSpPr>
        <p:spPr>
          <a:xfrm>
            <a:off x="9607430" y="5163856"/>
            <a:ext cx="2235278" cy="1600438"/>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・午前</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(AM)</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は</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・午後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(PM)</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組まで</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・グループレッスン</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複数名</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も可能</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詳細は裏面をご確認ください。</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a:extLst>
              <a:ext uri="{FF2B5EF4-FFF2-40B4-BE49-F238E27FC236}">
                <a16:creationId xmlns:a16="http://schemas.microsoft.com/office/drawing/2014/main" id="{28057228-6701-428C-86E7-2C7B2F1211EC}"/>
              </a:ext>
            </a:extLst>
          </p:cNvPr>
          <p:cNvSpPr txBox="1"/>
          <p:nvPr/>
        </p:nvSpPr>
        <p:spPr>
          <a:xfrm>
            <a:off x="6296846" y="791231"/>
            <a:ext cx="1841341" cy="523220"/>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楽しく踊って身体</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もスッキリ！</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a:extLst>
              <a:ext uri="{FF2B5EF4-FFF2-40B4-BE49-F238E27FC236}">
                <a16:creationId xmlns:a16="http://schemas.microsoft.com/office/drawing/2014/main" id="{CA558127-1A44-4DCD-9342-129A72F360C7}"/>
              </a:ext>
            </a:extLst>
          </p:cNvPr>
          <p:cNvSpPr txBox="1"/>
          <p:nvPr/>
        </p:nvSpPr>
        <p:spPr>
          <a:xfrm>
            <a:off x="6277828" y="2494931"/>
            <a:ext cx="5550175" cy="738664"/>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リボンを使って</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踊ってみましょう！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ストレッチを多く取り入れるので、身体のコリ解消にも！</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a:extLst>
              <a:ext uri="{FF2B5EF4-FFF2-40B4-BE49-F238E27FC236}">
                <a16:creationId xmlns:a16="http://schemas.microsoft.com/office/drawing/2014/main" id="{75A93F12-286D-4703-907B-B128EE51B1C1}"/>
              </a:ext>
            </a:extLst>
          </p:cNvPr>
          <p:cNvSpPr/>
          <p:nvPr/>
        </p:nvSpPr>
        <p:spPr>
          <a:xfrm>
            <a:off x="1483352" y="-39847"/>
            <a:ext cx="1020417" cy="1107996"/>
          </a:xfrm>
          <a:prstGeom prst="rect">
            <a:avLst/>
          </a:prstGeom>
          <a:noFill/>
        </p:spPr>
        <p:txBody>
          <a:bodyPr wrap="square" lIns="91440" tIns="45720" rIns="91440" bIns="45720">
            <a:spAutoFit/>
          </a:bodyPr>
          <a:lstStyle/>
          <a:p>
            <a:pPr algn="ctr"/>
            <a:r>
              <a:rPr lang="ja-JP" altLang="en-US" sz="6600" b="0" cap="none" spc="0" dirty="0">
                <a:ln w="0"/>
                <a:solidFill>
                  <a:srgbClr val="0070C0"/>
                </a:solidFill>
                <a:effectLst>
                  <a:outerShdw blurRad="38100" dist="19050" dir="2700000" algn="tl" rotWithShape="0">
                    <a:schemeClr val="dk1">
                      <a:alpha val="40000"/>
                    </a:schemeClr>
                  </a:outerShdw>
                </a:effectLst>
                <a:latin typeface="HGS創英角ﾎﾟｯﾌﾟ体" panose="040B0A00000000000000" pitchFamily="50" charset="-128"/>
                <a:ea typeface="HGS創英角ﾎﾟｯﾌﾟ体" panose="040B0A00000000000000" pitchFamily="50" charset="-128"/>
              </a:rPr>
              <a:t>冬</a:t>
            </a:r>
          </a:p>
        </p:txBody>
      </p:sp>
      <p:sp>
        <p:nvSpPr>
          <p:cNvPr id="35" name="正方形/長方形 34">
            <a:extLst>
              <a:ext uri="{FF2B5EF4-FFF2-40B4-BE49-F238E27FC236}">
                <a16:creationId xmlns:a16="http://schemas.microsoft.com/office/drawing/2014/main" id="{30D4AF79-BA70-4A6B-BE9A-FC5F17E37405}"/>
              </a:ext>
            </a:extLst>
          </p:cNvPr>
          <p:cNvSpPr/>
          <p:nvPr/>
        </p:nvSpPr>
        <p:spPr>
          <a:xfrm>
            <a:off x="2435413" y="-52952"/>
            <a:ext cx="1213688" cy="707886"/>
          </a:xfrm>
          <a:prstGeom prst="rect">
            <a:avLst/>
          </a:prstGeom>
          <a:noFill/>
        </p:spPr>
        <p:txBody>
          <a:bodyPr wrap="square" lIns="91440" tIns="45720" rIns="91440" bIns="45720">
            <a:spAutoFit/>
          </a:bodyPr>
          <a:lstStyle/>
          <a:p>
            <a:pPr algn="ctr"/>
            <a:r>
              <a:rPr lang="ja-JP" altLang="en-US" sz="4000" b="0" cap="none" spc="0" dirty="0">
                <a:ln w="0">
                  <a:solidFill>
                    <a:schemeClr val="bg1">
                      <a:lumMod val="85000"/>
                    </a:schemeClr>
                  </a:solidFill>
                </a:ln>
                <a:solidFill>
                  <a:schemeClr val="tx1"/>
                </a:solidFill>
                <a:effectLst>
                  <a:outerShdw blurRad="38100" dist="19050" dir="2700000" algn="tl" rotWithShape="0">
                    <a:schemeClr val="dk1">
                      <a:alpha val="40000"/>
                    </a:schemeClr>
                  </a:outerShdw>
                </a:effectLst>
                <a:latin typeface="HGS創英角ﾎﾟｯﾌﾟ体" panose="040B0A00000000000000" pitchFamily="50" charset="-128"/>
                <a:ea typeface="HGS創英角ﾎﾟｯﾌﾟ体" panose="040B0A00000000000000" pitchFamily="50" charset="-128"/>
              </a:rPr>
              <a:t>休み</a:t>
            </a:r>
          </a:p>
        </p:txBody>
      </p:sp>
      <p:sp>
        <p:nvSpPr>
          <p:cNvPr id="36" name="正方形/長方形 35">
            <a:extLst>
              <a:ext uri="{FF2B5EF4-FFF2-40B4-BE49-F238E27FC236}">
                <a16:creationId xmlns:a16="http://schemas.microsoft.com/office/drawing/2014/main" id="{27C9C7D6-AAF5-4939-A0EB-00CADC2AAD52}"/>
              </a:ext>
            </a:extLst>
          </p:cNvPr>
          <p:cNvSpPr/>
          <p:nvPr/>
        </p:nvSpPr>
        <p:spPr>
          <a:xfrm>
            <a:off x="2445734" y="528317"/>
            <a:ext cx="3057247" cy="523220"/>
          </a:xfrm>
          <a:prstGeom prst="rect">
            <a:avLst/>
          </a:prstGeom>
          <a:noFill/>
        </p:spPr>
        <p:txBody>
          <a:bodyPr wrap="none" lIns="91440" tIns="45720" rIns="91440" bIns="45720">
            <a:spAutoFit/>
          </a:bodyPr>
          <a:lstStyle/>
          <a:p>
            <a:pPr algn="ctr"/>
            <a:r>
              <a:rPr lang="ja-JP" altLang="en-US" sz="2800" b="0" cap="none" spc="0" dirty="0">
                <a:ln w="0">
                  <a:solidFill>
                    <a:schemeClr val="bg1">
                      <a:lumMod val="85000"/>
                    </a:schemeClr>
                  </a:solidFill>
                </a:ln>
                <a:effectLst>
                  <a:outerShdw blurRad="38100" dist="19050" dir="2700000" algn="tl" rotWithShape="0">
                    <a:schemeClr val="dk1">
                      <a:alpha val="40000"/>
                    </a:schemeClr>
                  </a:outerShdw>
                </a:effectLst>
                <a:latin typeface="HGS創英角ﾎﾟｯﾌﾟ体" panose="040B0A00000000000000" pitchFamily="50" charset="-128"/>
                <a:ea typeface="HGS創英角ﾎﾟｯﾌﾟ体" panose="040B0A00000000000000" pitchFamily="50" charset="-128"/>
              </a:rPr>
              <a:t>短期教室のご案内</a:t>
            </a:r>
          </a:p>
        </p:txBody>
      </p:sp>
      <p:pic>
        <p:nvPicPr>
          <p:cNvPr id="38" name="図 37">
            <a:extLst>
              <a:ext uri="{FF2B5EF4-FFF2-40B4-BE49-F238E27FC236}">
                <a16:creationId xmlns:a16="http://schemas.microsoft.com/office/drawing/2014/main" id="{4202C781-AB0E-42A8-8D16-0A106739FF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59996">
            <a:off x="5330982" y="25544"/>
            <a:ext cx="861144" cy="1127188"/>
          </a:xfrm>
          <a:prstGeom prst="rect">
            <a:avLst/>
          </a:prstGeom>
        </p:spPr>
      </p:pic>
      <p:sp>
        <p:nvSpPr>
          <p:cNvPr id="21" name="正方形/長方形 20">
            <a:extLst>
              <a:ext uri="{FF2B5EF4-FFF2-40B4-BE49-F238E27FC236}">
                <a16:creationId xmlns:a16="http://schemas.microsoft.com/office/drawing/2014/main" id="{8A218C04-5B41-4361-977E-2C4C84D9EF17}"/>
              </a:ext>
            </a:extLst>
          </p:cNvPr>
          <p:cNvSpPr/>
          <p:nvPr/>
        </p:nvSpPr>
        <p:spPr>
          <a:xfrm>
            <a:off x="6246473" y="4147062"/>
            <a:ext cx="3947652" cy="523220"/>
          </a:xfrm>
          <a:prstGeom prst="rect">
            <a:avLst/>
          </a:prstGeom>
          <a:noFill/>
          <a:ln>
            <a:noFill/>
          </a:ln>
        </p:spPr>
        <p:txBody>
          <a:bodyPr wrap="square" lIns="91440" tIns="45720" rIns="91440" bIns="45720">
            <a:spAutoFit/>
          </a:bodyPr>
          <a:lstStyle/>
          <a:p>
            <a:r>
              <a:rPr lang="ja-JP" altLang="en-US" sz="2800" b="1" dirty="0">
                <a:ln w="9525">
                  <a:solidFill>
                    <a:schemeClr val="bg1"/>
                  </a:solidFill>
                  <a:prstDash val="solid"/>
                </a:ln>
                <a:solidFill>
                  <a:schemeClr val="tx1">
                    <a:lumMod val="65000"/>
                    <a:lumOff val="35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プライベートレッスン</a:t>
            </a:r>
            <a:r>
              <a:rPr lang="ja-JP" altLang="en-US" sz="2000" b="1" cap="none" spc="0" dirty="0">
                <a:ln w="9525">
                  <a:solidFill>
                    <a:schemeClr val="bg1"/>
                  </a:solidFill>
                  <a:prstDash val="solid"/>
                </a:ln>
                <a:solidFill>
                  <a:schemeClr val="tx1">
                    <a:lumMod val="65000"/>
                    <a:lumOff val="35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コース</a:t>
            </a:r>
            <a:endParaRPr lang="ja-JP" altLang="en-US" sz="2400" b="1" cap="none" spc="0" dirty="0">
              <a:ln w="9525">
                <a:solidFill>
                  <a:schemeClr val="bg1"/>
                </a:solidFill>
                <a:prstDash val="solid"/>
              </a:ln>
              <a:solidFill>
                <a:schemeClr val="tx1">
                  <a:lumMod val="65000"/>
                  <a:lumOff val="35000"/>
                </a:schemeClr>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endParaRPr>
          </a:p>
        </p:txBody>
      </p:sp>
      <p:sp>
        <p:nvSpPr>
          <p:cNvPr id="3" name="テキスト ボックス 2">
            <a:extLst>
              <a:ext uri="{FF2B5EF4-FFF2-40B4-BE49-F238E27FC236}">
                <a16:creationId xmlns:a16="http://schemas.microsoft.com/office/drawing/2014/main" id="{DEF59351-820D-47ED-8434-8CD684FCB9CD}"/>
              </a:ext>
            </a:extLst>
          </p:cNvPr>
          <p:cNvSpPr txBox="1"/>
          <p:nvPr/>
        </p:nvSpPr>
        <p:spPr>
          <a:xfrm>
            <a:off x="49928" y="3125063"/>
            <a:ext cx="1458983"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指導員：今井</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a:extLst>
              <a:ext uri="{FF2B5EF4-FFF2-40B4-BE49-F238E27FC236}">
                <a16:creationId xmlns:a16="http://schemas.microsoft.com/office/drawing/2014/main" id="{CCF6B636-91DA-4943-99EF-0DB1E31EEFBF}"/>
              </a:ext>
            </a:extLst>
          </p:cNvPr>
          <p:cNvSpPr txBox="1"/>
          <p:nvPr/>
        </p:nvSpPr>
        <p:spPr>
          <a:xfrm>
            <a:off x="630486" y="4758310"/>
            <a:ext cx="127662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指導員：今井</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a:extLst>
              <a:ext uri="{FF2B5EF4-FFF2-40B4-BE49-F238E27FC236}">
                <a16:creationId xmlns:a16="http://schemas.microsoft.com/office/drawing/2014/main" id="{8C5086BA-42DC-464E-B7C3-D966D0980A04}"/>
              </a:ext>
            </a:extLst>
          </p:cNvPr>
          <p:cNvSpPr txBox="1"/>
          <p:nvPr/>
        </p:nvSpPr>
        <p:spPr>
          <a:xfrm>
            <a:off x="102245" y="6447567"/>
            <a:ext cx="1458983"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指導員：本山</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a:extLst>
              <a:ext uri="{FF2B5EF4-FFF2-40B4-BE49-F238E27FC236}">
                <a16:creationId xmlns:a16="http://schemas.microsoft.com/office/drawing/2014/main" id="{D6D5ED77-2839-4BF2-A85E-BD1B7B471F69}"/>
              </a:ext>
            </a:extLst>
          </p:cNvPr>
          <p:cNvSpPr txBox="1"/>
          <p:nvPr/>
        </p:nvSpPr>
        <p:spPr>
          <a:xfrm>
            <a:off x="6299376" y="1301456"/>
            <a:ext cx="1306583"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指導員：本山</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a:extLst>
              <a:ext uri="{FF2B5EF4-FFF2-40B4-BE49-F238E27FC236}">
                <a16:creationId xmlns:a16="http://schemas.microsoft.com/office/drawing/2014/main" id="{7341C95D-5148-4CA0-A258-668994FA7CB5}"/>
              </a:ext>
            </a:extLst>
          </p:cNvPr>
          <p:cNvSpPr txBox="1"/>
          <p:nvPr/>
        </p:nvSpPr>
        <p:spPr>
          <a:xfrm>
            <a:off x="6292281" y="3215111"/>
            <a:ext cx="1363620"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指導員：風間</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DCB209A3-C413-4BB3-9095-377A5FF8F0EA}"/>
              </a:ext>
            </a:extLst>
          </p:cNvPr>
          <p:cNvSpPr/>
          <p:nvPr/>
        </p:nvSpPr>
        <p:spPr>
          <a:xfrm>
            <a:off x="-19970" y="3547151"/>
            <a:ext cx="1887055" cy="461665"/>
          </a:xfrm>
          <a:prstGeom prst="rect">
            <a:avLst/>
          </a:prstGeom>
          <a:noFill/>
        </p:spPr>
        <p:txBody>
          <a:bodyPr wrap="none" lIns="91440" tIns="45720" rIns="91440" bIns="45720">
            <a:spAutoFit/>
          </a:bodyPr>
          <a:lstStyle/>
          <a:p>
            <a:pPr algn="ctr"/>
            <a:r>
              <a:rPr lang="ja-JP" altLang="en-US"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縄跳び</a:t>
            </a:r>
            <a:r>
              <a:rPr lang="ja-JP" altLang="en-US" sz="2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S創英角ﾎﾟｯﾌﾟ体" panose="040B0A00000000000000" pitchFamily="50" charset="-128"/>
                <a:ea typeface="HGS創英角ﾎﾟｯﾌﾟ体" panose="040B0A00000000000000" pitchFamily="50" charset="-128"/>
              </a:rPr>
              <a:t>コース</a:t>
            </a:r>
          </a:p>
        </p:txBody>
      </p:sp>
      <p:sp>
        <p:nvSpPr>
          <p:cNvPr id="14" name="テキスト ボックス 13">
            <a:extLst>
              <a:ext uri="{FF2B5EF4-FFF2-40B4-BE49-F238E27FC236}">
                <a16:creationId xmlns:a16="http://schemas.microsoft.com/office/drawing/2014/main" id="{D9600522-BB56-4DC6-8371-ABD6EBE4A7C3}"/>
              </a:ext>
            </a:extLst>
          </p:cNvPr>
          <p:cNvSpPr txBox="1"/>
          <p:nvPr/>
        </p:nvSpPr>
        <p:spPr>
          <a:xfrm>
            <a:off x="6320970" y="3541343"/>
            <a:ext cx="5550176" cy="600164"/>
          </a:xfrm>
          <a:prstGeom prst="rect">
            <a:avLst/>
          </a:prstGeom>
          <a:noFill/>
        </p:spPr>
        <p:txBody>
          <a:bodyPr wrap="square" rtlCol="0">
            <a:spAutoFit/>
          </a:bodyPr>
          <a:lstStyle/>
          <a:p>
            <a:r>
              <a:rPr kumimoji="1" lang="en-US" altLang="ja-JP"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全コース、最少催行人数</a:t>
            </a:r>
            <a:r>
              <a:rPr kumimoji="1" lang="en-US" altLang="ja-JP"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名、</a:t>
            </a:r>
            <a:r>
              <a:rPr kumimoji="1" lang="en-US" altLang="ja-JP"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組</a:t>
            </a:r>
            <a:endParaRPr kumimoji="1" lang="en-US" altLang="ja-JP"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お申込時点での年齢でクラスをお選びください。</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体育クラスについて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歳以上の方でご希望の方は、お問い合わせ下さい</a:t>
            </a:r>
            <a:r>
              <a:rPr lang="ja-JP" altLang="en-US" sz="1100" dirty="0"/>
              <a:t>。</a:t>
            </a:r>
            <a:endParaRPr kumimoji="1" lang="ja-JP" altLang="en-US" sz="1100" dirty="0"/>
          </a:p>
        </p:txBody>
      </p:sp>
      <p:pic>
        <p:nvPicPr>
          <p:cNvPr id="23" name="図 22">
            <a:extLst>
              <a:ext uri="{FF2B5EF4-FFF2-40B4-BE49-F238E27FC236}">
                <a16:creationId xmlns:a16="http://schemas.microsoft.com/office/drawing/2014/main" id="{29B1B5EE-3757-4B78-A1EA-9C3D9149389B}"/>
              </a:ext>
            </a:extLst>
          </p:cNvPr>
          <p:cNvPicPr>
            <a:picLocks noChangeAspect="1"/>
          </p:cNvPicPr>
          <p:nvPr/>
        </p:nvPicPr>
        <p:blipFill>
          <a:blip r:embed="rId3"/>
          <a:stretch>
            <a:fillRect/>
          </a:stretch>
        </p:blipFill>
        <p:spPr>
          <a:xfrm>
            <a:off x="6366408" y="5108771"/>
            <a:ext cx="3191901" cy="1639532"/>
          </a:xfrm>
          <a:prstGeom prst="rect">
            <a:avLst/>
          </a:prstGeom>
        </p:spPr>
      </p:pic>
      <p:pic>
        <p:nvPicPr>
          <p:cNvPr id="24" name="図 23">
            <a:extLst>
              <a:ext uri="{FF2B5EF4-FFF2-40B4-BE49-F238E27FC236}">
                <a16:creationId xmlns:a16="http://schemas.microsoft.com/office/drawing/2014/main" id="{8A9F46C7-A7FE-C631-3420-603F79A779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970" y="0"/>
            <a:ext cx="1434587" cy="700898"/>
          </a:xfrm>
          <a:prstGeom prst="rect">
            <a:avLst/>
          </a:prstGeom>
        </p:spPr>
      </p:pic>
      <p:sp>
        <p:nvSpPr>
          <p:cNvPr id="40" name="テキスト ボックス 39">
            <a:extLst>
              <a:ext uri="{FF2B5EF4-FFF2-40B4-BE49-F238E27FC236}">
                <a16:creationId xmlns:a16="http://schemas.microsoft.com/office/drawing/2014/main" id="{3570BC18-C58D-0C29-E251-29BC50DFC83C}"/>
              </a:ext>
            </a:extLst>
          </p:cNvPr>
          <p:cNvSpPr txBox="1"/>
          <p:nvPr/>
        </p:nvSpPr>
        <p:spPr>
          <a:xfrm>
            <a:off x="1837873" y="6026780"/>
            <a:ext cx="4346869" cy="523220"/>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参加条件</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：壁倒立、側転、立ちブリッジが補助なしで出来る方</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記号 4">
            <a:extLst>
              <a:ext uri="{FF2B5EF4-FFF2-40B4-BE49-F238E27FC236}">
                <a16:creationId xmlns:a16="http://schemas.microsoft.com/office/drawing/2014/main" id="{940186AB-36BD-4F84-A495-2993C4F46D9E}"/>
              </a:ext>
            </a:extLst>
          </p:cNvPr>
          <p:cNvSpPr/>
          <p:nvPr/>
        </p:nvSpPr>
        <p:spPr>
          <a:xfrm>
            <a:off x="7779026" y="5314122"/>
            <a:ext cx="333287" cy="251984"/>
          </a:xfrm>
          <a:prstGeom prst="mathMultiply">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3F5F5118-2AAB-4DE3-B6AE-0C315EBBFDE3}"/>
              </a:ext>
            </a:extLst>
          </p:cNvPr>
          <p:cNvSpPr txBox="1"/>
          <p:nvPr/>
        </p:nvSpPr>
        <p:spPr>
          <a:xfrm>
            <a:off x="8350169" y="6206351"/>
            <a:ext cx="482601" cy="253916"/>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9</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乗算記号 26">
            <a:extLst>
              <a:ext uri="{FF2B5EF4-FFF2-40B4-BE49-F238E27FC236}">
                <a16:creationId xmlns:a16="http://schemas.microsoft.com/office/drawing/2014/main" id="{2C78F955-DCFE-BE67-0F0D-0B8E99B5AC53}"/>
              </a:ext>
            </a:extLst>
          </p:cNvPr>
          <p:cNvSpPr/>
          <p:nvPr/>
        </p:nvSpPr>
        <p:spPr>
          <a:xfrm>
            <a:off x="6517371" y="5320256"/>
            <a:ext cx="333287" cy="251984"/>
          </a:xfrm>
          <a:prstGeom prst="mathMultiply">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2737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E2481E7-942C-4ED1-9FD6-1FD402737305}"/>
              </a:ext>
            </a:extLst>
          </p:cNvPr>
          <p:cNvSpPr txBox="1"/>
          <p:nvPr/>
        </p:nvSpPr>
        <p:spPr>
          <a:xfrm>
            <a:off x="5649416" y="145833"/>
            <a:ext cx="6773837" cy="2354491"/>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■お申込み受付日</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1</a:t>
            </a:r>
            <a:r>
              <a:rPr kumimoji="1"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日（火）午前</a:t>
            </a:r>
            <a:r>
              <a:rPr kumimoji="1" lang="en-US" altLang="ja-JP" sz="2000" b="1" u="sng"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時</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より申込受付</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左</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記の</a:t>
            </a:r>
            <a:r>
              <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rPr>
              <a:t>QR</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コードより、お申込み下さい。</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注意事項</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園では申込受付を行っておりませんのでご注意ください。</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・期日時間前のお申し込みは無効とさせて頂きます。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・満員になり次第受付終了です。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満員に達した後の受付はキャンセル待ちとなります。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・お申し込みは</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度に</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名様までです。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6">
            <a:extLst>
              <a:ext uri="{FF2B5EF4-FFF2-40B4-BE49-F238E27FC236}">
                <a16:creationId xmlns:a16="http://schemas.microsoft.com/office/drawing/2014/main" id="{E3D98401-2ACC-4858-95EE-FFE5ADCCF7DE}"/>
              </a:ext>
            </a:extLst>
          </p:cNvPr>
          <p:cNvGraphicFramePr>
            <a:graphicFrameLocks noGrp="1"/>
          </p:cNvGraphicFramePr>
          <p:nvPr>
            <p:extLst>
              <p:ext uri="{D42A27DB-BD31-4B8C-83A1-F6EECF244321}">
                <p14:modId xmlns:p14="http://schemas.microsoft.com/office/powerpoint/2010/main" val="406781026"/>
              </p:ext>
            </p:extLst>
          </p:nvPr>
        </p:nvGraphicFramePr>
        <p:xfrm>
          <a:off x="303761" y="517336"/>
          <a:ext cx="5210175" cy="1433151"/>
        </p:xfrm>
        <a:graphic>
          <a:graphicData uri="http://schemas.openxmlformats.org/drawingml/2006/table">
            <a:tbl>
              <a:tblPr firstRow="1" firstCol="1" bandRow="1">
                <a:tableStyleId>{93296810-A885-4BE3-A3E7-6D5BEEA58F35}</a:tableStyleId>
              </a:tblPr>
              <a:tblGrid>
                <a:gridCol w="1514475">
                  <a:extLst>
                    <a:ext uri="{9D8B030D-6E8A-4147-A177-3AD203B41FA5}">
                      <a16:colId xmlns:a16="http://schemas.microsoft.com/office/drawing/2014/main" val="16030910"/>
                    </a:ext>
                  </a:extLst>
                </a:gridCol>
                <a:gridCol w="1428750">
                  <a:extLst>
                    <a:ext uri="{9D8B030D-6E8A-4147-A177-3AD203B41FA5}">
                      <a16:colId xmlns:a16="http://schemas.microsoft.com/office/drawing/2014/main" val="839226312"/>
                    </a:ext>
                  </a:extLst>
                </a:gridCol>
                <a:gridCol w="2266950">
                  <a:extLst>
                    <a:ext uri="{9D8B030D-6E8A-4147-A177-3AD203B41FA5}">
                      <a16:colId xmlns:a16="http://schemas.microsoft.com/office/drawing/2014/main" val="307879522"/>
                    </a:ext>
                  </a:extLst>
                </a:gridCol>
              </a:tblGrid>
              <a:tr h="299206">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コース</a:t>
                      </a:r>
                    </a:p>
                  </a:txBody>
                  <a:tcPr anchor="ctr">
                    <a:solidFill>
                      <a:schemeClr val="accent6">
                        <a:lumMod val="5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会場名</a:t>
                      </a:r>
                    </a:p>
                  </a:txBody>
                  <a:tcPr anchor="ctr">
                    <a:solidFill>
                      <a:schemeClr val="accent6">
                        <a:lumMod val="5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住所</a:t>
                      </a:r>
                    </a:p>
                  </a:txBody>
                  <a:tcPr anchor="ctr">
                    <a:solidFill>
                      <a:schemeClr val="accent6">
                        <a:lumMod val="50000"/>
                      </a:schemeClr>
                    </a:solidFill>
                  </a:tcPr>
                </a:tc>
                <a:extLst>
                  <a:ext uri="{0D108BD9-81ED-4DB2-BD59-A6C34878D82A}">
                    <a16:rowId xmlns:a16="http://schemas.microsoft.com/office/drawing/2014/main" val="4141002475"/>
                  </a:ext>
                </a:extLst>
              </a:tr>
              <a:tr h="28050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体育コース</a:t>
                      </a:r>
                    </a:p>
                  </a:txBody>
                  <a:tcPr anchor="ctr"/>
                </a:tc>
                <a:tc>
                  <a:txBody>
                    <a:bodyPr/>
                    <a:lstStyle/>
                    <a:p>
                      <a:pPr algn="ctr"/>
                      <a:r>
                        <a:rPr kumimoji="1" lang="en-US" altLang="ja-JP" sz="8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Coco-Ro Learning House</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20 Devonshire Road #01-01/02 Devonshire 239850</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234865024"/>
                  </a:ext>
                </a:extLst>
              </a:tr>
              <a:tr h="426104">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縄跳びコース</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大人新体操コース</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アクロバットコース</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En Motion Dance School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03-05/05A </a:t>
                      </a:r>
                      <a:r>
                        <a:rPr lang="en-US" altLang="ja-JP" sz="700" dirty="0" err="1">
                          <a:latin typeface="メイリオ" panose="020B0604030504040204" pitchFamily="50" charset="-128"/>
                          <a:ea typeface="メイリオ" panose="020B0604030504040204" pitchFamily="50" charset="-128"/>
                          <a:cs typeface="メイリオ" panose="020B0604030504040204" pitchFamily="50" charset="-128"/>
                        </a:rPr>
                        <a:t>Cineleisure</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 8 Grange Rd, 239695</a:t>
                      </a:r>
                    </a:p>
                  </a:txBody>
                  <a:tcPr anchor="ctr"/>
                </a:tc>
                <a:extLst>
                  <a:ext uri="{0D108BD9-81ED-4DB2-BD59-A6C34878D82A}">
                    <a16:rowId xmlns:a16="http://schemas.microsoft.com/office/drawing/2014/main" val="1523937240"/>
                  </a:ext>
                </a:extLst>
              </a:tr>
              <a:tr h="280505">
                <a:tc>
                  <a:txBody>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大人ダンス</a:t>
                      </a:r>
                    </a:p>
                  </a:txBody>
                  <a:tcPr anchor="ctr"/>
                </a:tc>
                <a:tc>
                  <a:txBody>
                    <a:bodyPr/>
                    <a:lstStyle/>
                    <a:p>
                      <a:pPr algn="ct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Dance Inc Studio</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1 Marine Parade Central 449408</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階</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416154714"/>
                  </a:ext>
                </a:extLst>
              </a:tr>
            </a:tbl>
          </a:graphicData>
        </a:graphic>
      </p:graphicFrame>
      <p:sp>
        <p:nvSpPr>
          <p:cNvPr id="8" name="テキスト ボックス 7">
            <a:extLst>
              <a:ext uri="{FF2B5EF4-FFF2-40B4-BE49-F238E27FC236}">
                <a16:creationId xmlns:a16="http://schemas.microsoft.com/office/drawing/2014/main" id="{24EDA098-A908-4497-9523-3B86D85DDDFE}"/>
              </a:ext>
            </a:extLst>
          </p:cNvPr>
          <p:cNvSpPr txBox="1"/>
          <p:nvPr/>
        </p:nvSpPr>
        <p:spPr>
          <a:xfrm>
            <a:off x="5649416" y="3213823"/>
            <a:ext cx="5531893" cy="1569660"/>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【Pay Now to UEN】</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200601230dc35</a:t>
            </a:r>
          </a:p>
          <a:p>
            <a:r>
              <a:rPr lang="en-US" altLang="zh-TW" sz="1600" dirty="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600" dirty="0">
                <a:latin typeface="メイリオ" panose="020B0604030504040204" pitchFamily="50" charset="-128"/>
                <a:ea typeface="メイリオ" panose="020B0604030504040204" pitchFamily="50" charset="-128"/>
                <a:cs typeface="メイリオ" panose="020B0604030504040204" pitchFamily="50" charset="-128"/>
              </a:rPr>
              <a:t>振込先</a:t>
            </a:r>
            <a:r>
              <a:rPr lang="en-US" altLang="zh-TW" sz="1600" dirty="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600" dirty="0">
                <a:latin typeface="メイリオ" panose="020B0604030504040204" pitchFamily="50" charset="-128"/>
                <a:ea typeface="メイリオ" panose="020B0604030504040204" pitchFamily="50" charset="-128"/>
                <a:cs typeface="メイリオ" panose="020B0604030504040204" pitchFamily="50" charset="-128"/>
              </a:rPr>
              <a:t>銀行名：</a:t>
            </a:r>
            <a:r>
              <a:rPr lang="en-US" altLang="zh-TW" sz="1600" dirty="0">
                <a:latin typeface="メイリオ" panose="020B0604030504040204" pitchFamily="50" charset="-128"/>
                <a:ea typeface="メイリオ" panose="020B0604030504040204" pitchFamily="50" charset="-128"/>
                <a:cs typeface="メイリオ" panose="020B0604030504040204" pitchFamily="50" charset="-128"/>
              </a:rPr>
              <a:t>SMBC</a:t>
            </a:r>
            <a:r>
              <a:rPr lang="zh-TW"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zh-TW"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口座番号：</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10001861</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口座名義：</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JACPA(SINGAPORE)PTE.LTD</a:t>
            </a: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お支払いの際は、備考欄に必ず</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お子様のお名前を添えて</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お手続き頂きますようお願い申し上げます</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9">
            <a:extLst>
              <a:ext uri="{FF2B5EF4-FFF2-40B4-BE49-F238E27FC236}">
                <a16:creationId xmlns:a16="http://schemas.microsoft.com/office/drawing/2014/main" id="{55C80327-006B-4B48-BBBD-63F0170968A6}"/>
              </a:ext>
            </a:extLst>
          </p:cNvPr>
          <p:cNvGraphicFramePr>
            <a:graphicFrameLocks noGrp="1"/>
          </p:cNvGraphicFramePr>
          <p:nvPr>
            <p:extLst>
              <p:ext uri="{D42A27DB-BD31-4B8C-83A1-F6EECF244321}">
                <p14:modId xmlns:p14="http://schemas.microsoft.com/office/powerpoint/2010/main" val="3784834876"/>
              </p:ext>
            </p:extLst>
          </p:nvPr>
        </p:nvGraphicFramePr>
        <p:xfrm>
          <a:off x="303761" y="2620436"/>
          <a:ext cx="5114400" cy="2021265"/>
        </p:xfrm>
        <a:graphic>
          <a:graphicData uri="http://schemas.openxmlformats.org/drawingml/2006/table">
            <a:tbl>
              <a:tblPr firstRow="1" firstCol="1">
                <a:tableStyleId>{5C22544A-7EE6-4342-B048-85BDC9FD1C3A}</a:tableStyleId>
              </a:tblPr>
              <a:tblGrid>
                <a:gridCol w="1704800">
                  <a:extLst>
                    <a:ext uri="{9D8B030D-6E8A-4147-A177-3AD203B41FA5}">
                      <a16:colId xmlns:a16="http://schemas.microsoft.com/office/drawing/2014/main" val="747438465"/>
                    </a:ext>
                  </a:extLst>
                </a:gridCol>
                <a:gridCol w="1704800">
                  <a:extLst>
                    <a:ext uri="{9D8B030D-6E8A-4147-A177-3AD203B41FA5}">
                      <a16:colId xmlns:a16="http://schemas.microsoft.com/office/drawing/2014/main" val="1343610981"/>
                    </a:ext>
                  </a:extLst>
                </a:gridCol>
                <a:gridCol w="1704800">
                  <a:extLst>
                    <a:ext uri="{9D8B030D-6E8A-4147-A177-3AD203B41FA5}">
                      <a16:colId xmlns:a16="http://schemas.microsoft.com/office/drawing/2014/main" val="729108158"/>
                    </a:ext>
                  </a:extLst>
                </a:gridCol>
              </a:tblGrid>
              <a:tr h="211475">
                <a:tc>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コース</a:t>
                      </a:r>
                    </a:p>
                  </a:txBody>
                  <a:tcPr anchor="ctr">
                    <a:solidFill>
                      <a:schemeClr val="accent1">
                        <a:lumMod val="50000"/>
                      </a:schemeClr>
                    </a:solidFill>
                  </a:tcPr>
                </a:tc>
                <a:tc>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一般</a:t>
                      </a:r>
                    </a:p>
                  </a:txBody>
                  <a:tcPr anchor="ctr">
                    <a:solidFill>
                      <a:schemeClr val="accent1">
                        <a:lumMod val="50000"/>
                      </a:schemeClr>
                    </a:solidFill>
                  </a:tcPr>
                </a:tc>
                <a:tc>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会員</a:t>
                      </a:r>
                    </a:p>
                  </a:txBody>
                  <a:tcPr anchor="ctr">
                    <a:solidFill>
                      <a:schemeClr val="accent1">
                        <a:lumMod val="50000"/>
                      </a:schemeClr>
                    </a:solidFill>
                  </a:tcPr>
                </a:tc>
                <a:extLst>
                  <a:ext uri="{0D108BD9-81ED-4DB2-BD59-A6C34878D82A}">
                    <a16:rowId xmlns:a16="http://schemas.microsoft.com/office/drawing/2014/main" val="1709050186"/>
                  </a:ext>
                </a:extLst>
              </a:tr>
              <a:tr h="634425">
                <a:tc>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体育コース</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縄跳びコース</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S$40</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S$35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650434244"/>
                  </a:ext>
                </a:extLst>
              </a:tr>
              <a:tr h="422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大人ダンスコース</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大人新体操コース</a:t>
                      </a:r>
                    </a:p>
                  </a:txBody>
                  <a:tcPr anchor="ctr"/>
                </a:tc>
                <a:tc gridSpan="2">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S$35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2164389645"/>
                  </a:ext>
                </a:extLst>
              </a:tr>
              <a:tr h="258469">
                <a:tc>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アクロバットコース</a:t>
                      </a:r>
                    </a:p>
                  </a:txBody>
                  <a:tcPr anchor="ctr"/>
                </a:tc>
                <a:tc gridSpan="2">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回　</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S$50</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4153930729"/>
                  </a:ext>
                </a:extLst>
              </a:tr>
              <a:tr h="258469">
                <a:tc>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プライベートレッスン</a:t>
                      </a: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名</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:S$90</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名</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:S$75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558498370"/>
                  </a:ext>
                </a:extLst>
              </a:tr>
            </a:tbl>
          </a:graphicData>
        </a:graphic>
      </p:graphicFrame>
      <p:sp>
        <p:nvSpPr>
          <p:cNvPr id="11" name="テキスト ボックス 10">
            <a:extLst>
              <a:ext uri="{FF2B5EF4-FFF2-40B4-BE49-F238E27FC236}">
                <a16:creationId xmlns:a16="http://schemas.microsoft.com/office/drawing/2014/main" id="{9C1EF251-9FED-4A11-8661-DF069E7E0235}"/>
              </a:ext>
            </a:extLst>
          </p:cNvPr>
          <p:cNvSpPr txBox="1"/>
          <p:nvPr/>
        </p:nvSpPr>
        <p:spPr>
          <a:xfrm>
            <a:off x="189317" y="5148623"/>
            <a:ext cx="9992141" cy="1323439"/>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・参加申し込みをいただいたレッスン回数分の料金をお納め頂きます。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・一般参加者（会員保険未加入者）については、スポーツ安全保険の適用がありませんので、練習中の怪我等は保険の対象外となることを予めご了承下さい。</a:t>
            </a: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・その他ご質問等ございましたら、ジャクパスポーツクラブ・シンガポール（日本語対応）までお気軽にお問い合わせ下さい。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キャンセル料について</a:t>
            </a:r>
            <a:r>
              <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キャンセルされた場合は、予約内容の費用</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％をご請求させて頂きます。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キャンセルの場合、ご本人様以外にお譲りしたり、お友達等他の方がご参加頂いても構いません。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ご理解とご協力をいただきましたら幸いです。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5C75F5E8-D26F-4076-9034-1B8189D7C472}"/>
              </a:ext>
            </a:extLst>
          </p:cNvPr>
          <p:cNvSpPr/>
          <p:nvPr/>
        </p:nvSpPr>
        <p:spPr>
          <a:xfrm>
            <a:off x="8229599" y="5629219"/>
            <a:ext cx="3962401" cy="1154162"/>
          </a:xfrm>
          <a:prstGeom prst="rect">
            <a:avLst/>
          </a:prstGeom>
        </p:spPr>
        <p:txBody>
          <a:bodyPr wrap="square">
            <a:spAutoFit/>
          </a:bodyPr>
          <a:lstStyle/>
          <a:p>
            <a:pPr algn="ct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JACPA SINGAPORE PTE. LTD.</a:t>
            </a: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 Anson Road #03-11 International Plaza (S) 079903 </a:t>
            </a: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E-mail : jacpa_singapore01@jacpa.co.jp   </a:t>
            </a: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Tel : 6221-3350 </a:t>
            </a: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HP: www.jacpa.co.jp </a:t>
            </a:r>
          </a:p>
          <a:p>
            <a:r>
              <a:rPr lang="en-US" altLang="ja-JP" sz="1100" dirty="0" err="1">
                <a:latin typeface="メイリオ" panose="020B0604030504040204" pitchFamily="50" charset="-128"/>
                <a:ea typeface="メイリオ" panose="020B0604030504040204" pitchFamily="50" charset="-128"/>
                <a:cs typeface="メイリオ" panose="020B0604030504040204" pitchFamily="50" charset="-128"/>
              </a:rPr>
              <a:t>Instagram:jacpa_singapore</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a:extLst>
              <a:ext uri="{FF2B5EF4-FFF2-40B4-BE49-F238E27FC236}">
                <a16:creationId xmlns:a16="http://schemas.microsoft.com/office/drawing/2014/main" id="{6C0CDC16-092B-4414-AEEE-2C9565387714}"/>
              </a:ext>
            </a:extLst>
          </p:cNvPr>
          <p:cNvSpPr/>
          <p:nvPr/>
        </p:nvSpPr>
        <p:spPr>
          <a:xfrm>
            <a:off x="5649416" y="173514"/>
            <a:ext cx="2057300" cy="461665"/>
          </a:xfrm>
          <a:prstGeom prst="rect">
            <a:avLst/>
          </a:prstGeom>
          <a:solidFill>
            <a:schemeClr val="accent2">
              <a:lumMod val="20000"/>
              <a:lumOff val="80000"/>
            </a:schemeClr>
          </a:solidFill>
        </p:spPr>
        <p:txBody>
          <a:bodyPr wrap="square" lIns="91440" tIns="45720" rIns="91440" bIns="45720">
            <a:spAutoFit/>
          </a:bodyPr>
          <a:lstStyle/>
          <a:p>
            <a:pPr algn="ctr"/>
            <a:r>
              <a:rPr lang="ja-JP" altLang="en-US" sz="2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HG創英角ﾎﾟｯﾌﾟ体" panose="040B0A09000000000000" pitchFamily="49" charset="-128"/>
                <a:ea typeface="HG創英角ﾎﾟｯﾌﾟ体" panose="040B0A09000000000000" pitchFamily="49" charset="-128"/>
              </a:rPr>
              <a:t>お申込み方法</a:t>
            </a:r>
          </a:p>
        </p:txBody>
      </p:sp>
      <p:sp>
        <p:nvSpPr>
          <p:cNvPr id="16" name="正方形/長方形 15">
            <a:extLst>
              <a:ext uri="{FF2B5EF4-FFF2-40B4-BE49-F238E27FC236}">
                <a16:creationId xmlns:a16="http://schemas.microsoft.com/office/drawing/2014/main" id="{8292EAEA-CB88-496A-B552-F4CF173F829C}"/>
              </a:ext>
            </a:extLst>
          </p:cNvPr>
          <p:cNvSpPr/>
          <p:nvPr/>
        </p:nvSpPr>
        <p:spPr>
          <a:xfrm>
            <a:off x="303761" y="2202622"/>
            <a:ext cx="1265731" cy="400110"/>
          </a:xfrm>
          <a:prstGeom prst="rect">
            <a:avLst/>
          </a:prstGeom>
          <a:solidFill>
            <a:schemeClr val="accent2">
              <a:lumMod val="20000"/>
              <a:lumOff val="80000"/>
            </a:schemeClr>
          </a:solidFill>
        </p:spPr>
        <p:txBody>
          <a:bodyPr wrap="square" lIns="91440" tIns="45720" rIns="91440" bIns="45720">
            <a:spAutoFit/>
          </a:bodyPr>
          <a:lstStyle/>
          <a:p>
            <a:pPr algn="ctr"/>
            <a:r>
              <a:rPr lang="ja-JP" altLang="en-US" sz="2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HG創英角ﾎﾟｯﾌﾟ体" panose="040B0A09000000000000" pitchFamily="49" charset="-128"/>
                <a:ea typeface="HG創英角ﾎﾟｯﾌﾟ体" panose="040B0A09000000000000" pitchFamily="49" charset="-128"/>
              </a:rPr>
              <a:t>参加費</a:t>
            </a:r>
          </a:p>
        </p:txBody>
      </p:sp>
      <p:sp>
        <p:nvSpPr>
          <p:cNvPr id="17" name="正方形/長方形 16">
            <a:extLst>
              <a:ext uri="{FF2B5EF4-FFF2-40B4-BE49-F238E27FC236}">
                <a16:creationId xmlns:a16="http://schemas.microsoft.com/office/drawing/2014/main" id="{F1D81092-7DDA-435E-B781-43DEB608B949}"/>
              </a:ext>
            </a:extLst>
          </p:cNvPr>
          <p:cNvSpPr/>
          <p:nvPr/>
        </p:nvSpPr>
        <p:spPr>
          <a:xfrm>
            <a:off x="5649416" y="2356837"/>
            <a:ext cx="2089427" cy="461665"/>
          </a:xfrm>
          <a:prstGeom prst="rect">
            <a:avLst/>
          </a:prstGeom>
          <a:solidFill>
            <a:schemeClr val="accent2">
              <a:lumMod val="20000"/>
              <a:lumOff val="80000"/>
            </a:schemeClr>
          </a:solidFill>
        </p:spPr>
        <p:txBody>
          <a:bodyPr wrap="square" lIns="91440" tIns="45720" rIns="91440" bIns="45720">
            <a:spAutoFit/>
          </a:bodyPr>
          <a:lstStyle/>
          <a:p>
            <a:pPr algn="ctr"/>
            <a:r>
              <a:rPr lang="ja-JP" altLang="en-US" sz="2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HG創英角ﾎﾟｯﾌﾟ体" panose="040B0A09000000000000" pitchFamily="49" charset="-128"/>
                <a:ea typeface="HG創英角ﾎﾟｯﾌﾟ体" panose="040B0A09000000000000" pitchFamily="49" charset="-128"/>
              </a:rPr>
              <a:t>お支払い方法</a:t>
            </a:r>
          </a:p>
        </p:txBody>
      </p:sp>
      <p:sp>
        <p:nvSpPr>
          <p:cNvPr id="18" name="テキスト ボックス 17">
            <a:extLst>
              <a:ext uri="{FF2B5EF4-FFF2-40B4-BE49-F238E27FC236}">
                <a16:creationId xmlns:a16="http://schemas.microsoft.com/office/drawing/2014/main" id="{847A053D-E12F-49AA-BD35-C325BA617935}"/>
              </a:ext>
            </a:extLst>
          </p:cNvPr>
          <p:cNvSpPr txBox="1"/>
          <p:nvPr/>
        </p:nvSpPr>
        <p:spPr>
          <a:xfrm>
            <a:off x="5776226" y="2894096"/>
            <a:ext cx="5237331" cy="338554"/>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下記の指定口座にお振込又はペイナウでお手続きください</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FABDEB08-74D1-4A41-877B-977190C477B8}"/>
              </a:ext>
            </a:extLst>
          </p:cNvPr>
          <p:cNvSpPr/>
          <p:nvPr/>
        </p:nvSpPr>
        <p:spPr>
          <a:xfrm>
            <a:off x="303761" y="4728237"/>
            <a:ext cx="2368924" cy="400110"/>
          </a:xfrm>
          <a:prstGeom prst="rect">
            <a:avLst/>
          </a:prstGeom>
          <a:solidFill>
            <a:schemeClr val="accent2">
              <a:lumMod val="20000"/>
              <a:lumOff val="80000"/>
            </a:schemeClr>
          </a:solidFill>
        </p:spPr>
        <p:txBody>
          <a:bodyPr wrap="square" lIns="91440" tIns="45720" rIns="91440" bIns="45720">
            <a:spAutoFit/>
          </a:bodyPr>
          <a:lstStyle/>
          <a:p>
            <a:pPr algn="ctr"/>
            <a:r>
              <a:rPr lang="ja-JP" altLang="en-US" sz="2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HG創英角ﾎﾟｯﾌﾟ体" panose="040B0A09000000000000" pitchFamily="49" charset="-128"/>
                <a:ea typeface="HG創英角ﾎﾟｯﾌﾟ体" panose="040B0A09000000000000" pitchFamily="49" charset="-128"/>
              </a:rPr>
              <a:t>その他注意事項</a:t>
            </a:r>
          </a:p>
        </p:txBody>
      </p:sp>
      <p:sp>
        <p:nvSpPr>
          <p:cNvPr id="21" name="正方形/長方形 20">
            <a:extLst>
              <a:ext uri="{FF2B5EF4-FFF2-40B4-BE49-F238E27FC236}">
                <a16:creationId xmlns:a16="http://schemas.microsoft.com/office/drawing/2014/main" id="{8D1F6794-602D-430E-8BC4-373AA9645A62}"/>
              </a:ext>
            </a:extLst>
          </p:cNvPr>
          <p:cNvSpPr/>
          <p:nvPr/>
        </p:nvSpPr>
        <p:spPr>
          <a:xfrm>
            <a:off x="303761" y="106981"/>
            <a:ext cx="1729755" cy="400110"/>
          </a:xfrm>
          <a:prstGeom prst="rect">
            <a:avLst/>
          </a:prstGeom>
          <a:solidFill>
            <a:schemeClr val="accent2">
              <a:lumMod val="20000"/>
              <a:lumOff val="80000"/>
            </a:schemeClr>
          </a:solidFill>
        </p:spPr>
        <p:txBody>
          <a:bodyPr wrap="square" lIns="91440" tIns="45720" rIns="91440" bIns="45720">
            <a:spAutoFit/>
          </a:bodyPr>
          <a:lstStyle/>
          <a:p>
            <a:pPr algn="ctr"/>
            <a:r>
              <a:rPr lang="ja-JP" altLang="en-US" sz="2000" b="1" dirty="0">
                <a:ln w="9525">
                  <a:solidFill>
                    <a:schemeClr val="bg1"/>
                  </a:solidFill>
                  <a:prstDash val="solid"/>
                </a:ln>
                <a:effectLst>
                  <a:outerShdw blurRad="12700" dist="38100" dir="2700000" algn="tl" rotWithShape="0">
                    <a:schemeClr val="bg1">
                      <a:lumMod val="50000"/>
                    </a:schemeClr>
                  </a:outerShdw>
                </a:effectLst>
                <a:latin typeface="HG創英角ﾎﾟｯﾌﾟ体" panose="040B0A09000000000000" pitchFamily="49" charset="-128"/>
                <a:ea typeface="HG創英角ﾎﾟｯﾌﾟ体" panose="040B0A09000000000000" pitchFamily="49" charset="-128"/>
              </a:rPr>
              <a:t>各会場の住所</a:t>
            </a:r>
          </a:p>
        </p:txBody>
      </p:sp>
      <p:sp>
        <p:nvSpPr>
          <p:cNvPr id="22" name="正方形/長方形 21">
            <a:extLst>
              <a:ext uri="{FF2B5EF4-FFF2-40B4-BE49-F238E27FC236}">
                <a16:creationId xmlns:a16="http://schemas.microsoft.com/office/drawing/2014/main" id="{D94265F9-AF31-401D-A99C-E023F8E7261B}"/>
              </a:ext>
            </a:extLst>
          </p:cNvPr>
          <p:cNvSpPr/>
          <p:nvPr/>
        </p:nvSpPr>
        <p:spPr>
          <a:xfrm>
            <a:off x="8270543" y="5590189"/>
            <a:ext cx="3848335" cy="11924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89828F9D-8B63-443D-886D-E7CD2F3A49C9}"/>
              </a:ext>
            </a:extLst>
          </p:cNvPr>
          <p:cNvSpPr txBox="1"/>
          <p:nvPr/>
        </p:nvSpPr>
        <p:spPr>
          <a:xfrm>
            <a:off x="303761" y="1971214"/>
            <a:ext cx="4031873" cy="276999"/>
          </a:xfrm>
          <a:prstGeom prst="rect">
            <a:avLst/>
          </a:prstGeom>
          <a:noFill/>
        </p:spPr>
        <p:txBody>
          <a:bodyPr wrap="none" rtlCol="0">
            <a:spAutoFit/>
          </a:bodyPr>
          <a:lstStyle/>
          <a:p>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各コースによって会場が異なりますのでご注意下さい</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a:extLst>
              <a:ext uri="{FF2B5EF4-FFF2-40B4-BE49-F238E27FC236}">
                <a16:creationId xmlns:a16="http://schemas.microsoft.com/office/drawing/2014/main" id="{B8384863-2BAC-69F8-6007-B910343263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5479" y="6276640"/>
            <a:ext cx="984597" cy="481046"/>
          </a:xfrm>
          <a:prstGeom prst="rect">
            <a:avLst/>
          </a:prstGeom>
        </p:spPr>
      </p:pic>
      <p:pic>
        <p:nvPicPr>
          <p:cNvPr id="7" name="図 6">
            <a:extLst>
              <a:ext uri="{FF2B5EF4-FFF2-40B4-BE49-F238E27FC236}">
                <a16:creationId xmlns:a16="http://schemas.microsoft.com/office/drawing/2014/main" id="{75B396AD-CCD0-A3D0-AD52-27D0B06A5884}"/>
              </a:ext>
            </a:extLst>
          </p:cNvPr>
          <p:cNvPicPr>
            <a:picLocks noChangeAspect="1"/>
          </p:cNvPicPr>
          <p:nvPr/>
        </p:nvPicPr>
        <p:blipFill rotWithShape="1">
          <a:blip r:embed="rId3">
            <a:extLst>
              <a:ext uri="{28A0092B-C50C-407E-A947-70E740481C1C}">
                <a14:useLocalDpi xmlns:a14="http://schemas.microsoft.com/office/drawing/2010/main" val="0"/>
              </a:ext>
            </a:extLst>
          </a:blip>
          <a:srcRect t="2606" r="513" b="-1"/>
          <a:stretch/>
        </p:blipFill>
        <p:spPr>
          <a:xfrm>
            <a:off x="5898666" y="702683"/>
            <a:ext cx="1558800" cy="1526014"/>
          </a:xfrm>
          <a:prstGeom prst="rect">
            <a:avLst/>
          </a:prstGeom>
        </p:spPr>
      </p:pic>
    </p:spTree>
    <p:extLst>
      <p:ext uri="{BB962C8B-B14F-4D97-AF65-F5344CB8AC3E}">
        <p14:creationId xmlns:p14="http://schemas.microsoft.com/office/powerpoint/2010/main" val="21845627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665</TotalTime>
  <Words>843</Words>
  <Application>Microsoft Office PowerPoint</Application>
  <PresentationFormat>ワイド画面</PresentationFormat>
  <Paragraphs>188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HGP創英角ﾎﾟｯﾌﾟ体</vt:lpstr>
      <vt:lpstr>HGS創英角ﾎﾟｯﾌﾟ体</vt:lpstr>
      <vt:lpstr>HG創英角ﾎﾟｯﾌﾟ体</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jacpa0155</dc:creator>
  <cp:lastModifiedBy>022</cp:lastModifiedBy>
  <cp:revision>60</cp:revision>
  <cp:lastPrinted>2022-11-11T06:13:58Z</cp:lastPrinted>
  <dcterms:created xsi:type="dcterms:W3CDTF">2022-11-02T05:43:53Z</dcterms:created>
  <dcterms:modified xsi:type="dcterms:W3CDTF">2022-11-15T03:01:40Z</dcterms:modified>
</cp:coreProperties>
</file>